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76" r:id="rId4"/>
    <p:sldId id="265" r:id="rId5"/>
    <p:sldId id="264" r:id="rId6"/>
    <p:sldId id="262" r:id="rId7"/>
    <p:sldId id="266" r:id="rId8"/>
    <p:sldId id="280" r:id="rId9"/>
    <p:sldId id="279" r:id="rId10"/>
    <p:sldId id="278" r:id="rId11"/>
    <p:sldId id="267" r:id="rId12"/>
    <p:sldId id="272" r:id="rId13"/>
    <p:sldId id="277" r:id="rId14"/>
    <p:sldId id="270" r:id="rId15"/>
    <p:sldId id="275" r:id="rId1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7C3D671-1FDA-4605-88E1-31B0C4F7B17C}">
          <p14:sldIdLst>
            <p14:sldId id="256"/>
            <p14:sldId id="259"/>
            <p14:sldId id="276"/>
            <p14:sldId id="265"/>
            <p14:sldId id="264"/>
            <p14:sldId id="262"/>
            <p14:sldId id="266"/>
            <p14:sldId id="280"/>
            <p14:sldId id="279"/>
            <p14:sldId id="278"/>
            <p14:sldId id="267"/>
            <p14:sldId id="272"/>
            <p14:sldId id="277"/>
            <p14:sldId id="270"/>
            <p14:sldId id="275"/>
          </p14:sldIdLst>
        </p14:section>
        <p14:section name="app" id="{F663C044-A841-450C-B60B-795B7E0DFF8D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5491C9-FB9E-9440-A15B-755877412B54}" v="6" dt="2026-08-22T16:12:06.265"/>
    <p1510:client id="{54837DB2-6F39-D677-0014-927C3927AEFF}" v="4" dt="2026-08-22T16:07:30.1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0"/>
    <p:restoredTop sz="94610"/>
  </p:normalViewPr>
  <p:slideViewPr>
    <p:cSldViewPr snapToGrid="0" snapToObjects="1">
      <p:cViewPr varScale="1">
        <p:scale>
          <a:sx n="127" d="100"/>
          <a:sy n="127" d="100"/>
        </p:scale>
        <p:origin x="5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564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linkedin.com/in/melvyn-white-44450011/" TargetMode="External"/><Relationship Id="rId5" Type="http://schemas.openxmlformats.org/officeDocument/2006/relationships/image" Target="../media/image32.jpg"/><Relationship Id="rId4" Type="http://schemas.openxmlformats.org/officeDocument/2006/relationships/hyperlink" Target="https://www.linkedin.com/in/simmonsed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7589520" y="91440"/>
            <a:ext cx="4754880" cy="6675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6000" b="1" dirty="0">
                <a:solidFill>
                  <a:srgbClr val="E9F4F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</a:t>
            </a:r>
            <a:endParaRPr lang="en-US" sz="46000" dirty="0"/>
          </a:p>
        </p:txBody>
      </p:sp>
      <p:pic>
        <p:nvPicPr>
          <p:cNvPr id="4" name="Octrol Full Logo" descr="Octr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900000"/>
            <a:ext cx="760760" cy="950000"/>
          </a:xfrm>
          <a:prstGeom prst="rect">
            <a:avLst/>
          </a:prstGeom>
        </p:spPr>
      </p:pic>
      <p:sp>
        <p:nvSpPr>
          <p:cNvPr id="5" name="Text 3"/>
          <p:cNvSpPr/>
          <p:nvPr/>
        </p:nvSpPr>
        <p:spPr>
          <a:xfrm>
            <a:off x="822960" y="1965960"/>
            <a:ext cx="822960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4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</a:t>
            </a:r>
            <a:endParaRPr lang="en-US" sz="7400" dirty="0"/>
          </a:p>
        </p:txBody>
      </p:sp>
      <p:sp>
        <p:nvSpPr>
          <p:cNvPr id="6" name="Text 4"/>
          <p:cNvSpPr/>
          <p:nvPr/>
        </p:nvSpPr>
        <p:spPr>
          <a:xfrm>
            <a:off x="868680" y="32004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Enterprise AI Governance</a:t>
            </a:r>
            <a:endParaRPr lang="en-US" sz="2500" dirty="0"/>
          </a:p>
        </p:txBody>
      </p:sp>
      <p:sp>
        <p:nvSpPr>
          <p:cNvPr id="7" name="Text 5"/>
          <p:cNvSpPr/>
          <p:nvPr/>
        </p:nvSpPr>
        <p:spPr>
          <a:xfrm>
            <a:off x="868680" y="3977640"/>
            <a:ext cx="66751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Deterministic control for autonomous agents — bounded, audited, and provable before every call.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886968" y="5806440"/>
            <a:ext cx="4023360" cy="18288"/>
          </a:xfrm>
          <a:prstGeom prst="rect">
            <a:avLst/>
          </a:prstGeom>
          <a:solidFill>
            <a:srgbClr val="D3E2D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868680" y="598932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ed@octrol.com</a:t>
            </a:r>
            <a:r>
              <a:rPr lang="en-US" sz="11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   octrol.com   Customer briefing · July 2026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PROBLEM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AI agents are live. Nobody is in control.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548640" y="1417320"/>
            <a:ext cx="5440680" cy="1783080"/>
          </a:xfrm>
          <a:prstGeom prst="roundRect">
            <a:avLst>
              <a:gd name="adj" fmla="val 3590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868680" y="1920240"/>
            <a:ext cx="777240" cy="77724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560" y="2103120"/>
            <a:ext cx="411480" cy="41148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874520" y="1709928"/>
            <a:ext cx="3840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 hard limits</a:t>
            </a:r>
            <a:endParaRPr lang="en-US" sz="1650" dirty="0"/>
          </a:p>
        </p:txBody>
      </p:sp>
      <p:sp>
        <p:nvSpPr>
          <p:cNvPr id="11" name="Text 8"/>
          <p:cNvSpPr/>
          <p:nvPr/>
        </p:nvSpPr>
        <p:spPr>
          <a:xfrm>
            <a:off x="1874520" y="2167128"/>
            <a:ext cx="3886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6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 agent can loop, blow up its context, or run away with cost. Step and time caps only stop it after the fact.</a:t>
            </a:r>
            <a:endParaRPr lang="en-US" sz="1200" dirty="0"/>
          </a:p>
        </p:txBody>
      </p:sp>
      <p:sp>
        <p:nvSpPr>
          <p:cNvPr id="12" name="Shape 9"/>
          <p:cNvSpPr/>
          <p:nvPr/>
        </p:nvSpPr>
        <p:spPr>
          <a:xfrm>
            <a:off x="6309360" y="1417320"/>
            <a:ext cx="5440680" cy="1783080"/>
          </a:xfrm>
          <a:prstGeom prst="roundRect">
            <a:avLst>
              <a:gd name="adj" fmla="val 3590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0"/>
          <p:cNvSpPr/>
          <p:nvPr/>
        </p:nvSpPr>
        <p:spPr>
          <a:xfrm>
            <a:off x="6629400" y="1920240"/>
            <a:ext cx="777240" cy="77724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2280" y="2103120"/>
            <a:ext cx="411480" cy="41148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7635240" y="1709928"/>
            <a:ext cx="3840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 audit trail</a:t>
            </a:r>
            <a:endParaRPr lang="en-US" sz="1650" dirty="0"/>
          </a:p>
        </p:txBody>
      </p:sp>
      <p:sp>
        <p:nvSpPr>
          <p:cNvPr id="16" name="Text 12"/>
          <p:cNvSpPr/>
          <p:nvPr/>
        </p:nvSpPr>
        <p:spPr>
          <a:xfrm>
            <a:off x="7635240" y="2167128"/>
            <a:ext cx="3886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6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 record of what ran, what it called, who approved it, or what it cost.</a:t>
            </a:r>
            <a:endParaRPr lang="en-US" sz="1200" dirty="0"/>
          </a:p>
        </p:txBody>
      </p:sp>
      <p:sp>
        <p:nvSpPr>
          <p:cNvPr id="17" name="Shape 13"/>
          <p:cNvSpPr/>
          <p:nvPr/>
        </p:nvSpPr>
        <p:spPr>
          <a:xfrm>
            <a:off x="548640" y="3474720"/>
            <a:ext cx="5440680" cy="1783080"/>
          </a:xfrm>
          <a:prstGeom prst="roundRect">
            <a:avLst>
              <a:gd name="adj" fmla="val 3590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4"/>
          <p:cNvSpPr/>
          <p:nvPr/>
        </p:nvSpPr>
        <p:spPr>
          <a:xfrm>
            <a:off x="868680" y="3977640"/>
            <a:ext cx="777240" cy="77724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560" y="4160520"/>
            <a:ext cx="411480" cy="411480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1874520" y="3767328"/>
            <a:ext cx="3840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 proof for regulators</a:t>
            </a:r>
            <a:endParaRPr lang="en-US" sz="1650" dirty="0"/>
          </a:p>
        </p:txBody>
      </p:sp>
      <p:sp>
        <p:nvSpPr>
          <p:cNvPr id="21" name="Text 16"/>
          <p:cNvSpPr/>
          <p:nvPr/>
        </p:nvSpPr>
        <p:spPr>
          <a:xfrm>
            <a:off x="1874520" y="4224528"/>
            <a:ext cx="3886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6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EU AI Act, FCA and SEC require documented evidence of AI governance. Most firms have none.</a:t>
            </a:r>
            <a:endParaRPr lang="en-US" sz="1200" dirty="0"/>
          </a:p>
        </p:txBody>
      </p:sp>
      <p:sp>
        <p:nvSpPr>
          <p:cNvPr id="30" name="Shape 17"/>
          <p:cNvSpPr/>
          <p:nvPr/>
        </p:nvSpPr>
        <p:spPr>
          <a:xfrm>
            <a:off x="6309360" y="3474720"/>
            <a:ext cx="5440680" cy="1783080"/>
          </a:xfrm>
          <a:prstGeom prst="roundRect">
            <a:avLst>
              <a:gd name="adj" fmla="val 3590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1" name="Shape 18"/>
          <p:cNvSpPr/>
          <p:nvPr/>
        </p:nvSpPr>
        <p:spPr>
          <a:xfrm>
            <a:off x="6629400" y="3977640"/>
            <a:ext cx="777240" cy="77724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5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12280" y="4160520"/>
            <a:ext cx="411480" cy="411480"/>
          </a:xfrm>
          <a:prstGeom prst="rect">
            <a:avLst/>
          </a:prstGeom>
        </p:spPr>
      </p:pic>
      <p:sp>
        <p:nvSpPr>
          <p:cNvPr id="33" name="Text 19"/>
          <p:cNvSpPr/>
          <p:nvPr/>
        </p:nvSpPr>
        <p:spPr>
          <a:xfrm>
            <a:off x="7635240" y="3767328"/>
            <a:ext cx="3840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Hallucinated outputs</a:t>
            </a:r>
            <a:endParaRPr lang="en-US" sz="1650" dirty="0"/>
          </a:p>
        </p:txBody>
      </p:sp>
      <p:sp>
        <p:nvSpPr>
          <p:cNvPr id="34" name="Text 20"/>
          <p:cNvSpPr/>
          <p:nvPr/>
        </p:nvSpPr>
        <p:spPr>
          <a:xfrm>
            <a:off x="7635240" y="4224528"/>
            <a:ext cx="3886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6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LLMs fabricate citations and data. Elimination is the goal, so every output is verified to catch what slips through.</a:t>
            </a:r>
            <a:endParaRPr lang="en-US" sz="1200" dirty="0"/>
          </a:p>
        </p:txBody>
      </p:sp>
      <p:sp>
        <p:nvSpPr>
          <p:cNvPr id="28" name="Text 22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ORIGIN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we built this.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548640" y="1417320"/>
            <a:ext cx="3566160" cy="3703320"/>
          </a:xfrm>
          <a:prstGeom prst="roundRect">
            <a:avLst>
              <a:gd name="adj" fmla="val 2308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868680" y="1783080"/>
            <a:ext cx="868680" cy="868680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848" y="1984248"/>
            <a:ext cx="475488" cy="47548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8680" y="283464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 agent is a control system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868680" y="3355848"/>
            <a:ext cx="29718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Control-engineering tools — saturation limits, runaway detection — applied to agents: the same feedback loop, the same failure mode.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868680" y="4663440"/>
            <a:ext cx="2971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CONTROL-ENGINEERING INSIGHT</a:t>
            </a:r>
            <a:endParaRPr lang="en-US" sz="1000" dirty="0"/>
          </a:p>
        </p:txBody>
      </p:sp>
      <p:sp>
        <p:nvSpPr>
          <p:cNvPr id="13" name="Shape 10"/>
          <p:cNvSpPr/>
          <p:nvPr/>
        </p:nvSpPr>
        <p:spPr>
          <a:xfrm>
            <a:off x="4297680" y="1417320"/>
            <a:ext cx="3566160" cy="3703320"/>
          </a:xfrm>
          <a:prstGeom prst="roundRect">
            <a:avLst>
              <a:gd name="adj" fmla="val 2308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1"/>
          <p:cNvSpPr/>
          <p:nvPr/>
        </p:nvSpPr>
        <p:spPr>
          <a:xfrm>
            <a:off x="4617720" y="1783080"/>
            <a:ext cx="868680" cy="868680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8888" y="1984248"/>
            <a:ext cx="475488" cy="475488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617720" y="283464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It won't fall out of the sky</a:t>
            </a:r>
            <a:endParaRPr lang="en-US" sz="1800" dirty="0"/>
          </a:p>
        </p:txBody>
      </p:sp>
      <p:sp>
        <p:nvSpPr>
          <p:cNvPr id="17" name="Text 13"/>
          <p:cNvSpPr/>
          <p:nvPr/>
        </p:nvSpPr>
        <p:spPr>
          <a:xfrm>
            <a:off x="4617720" y="3355848"/>
            <a:ext cx="29718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 agent won't fall out of the sky. But ungoverned, it runs away with tokens, cost, and time without bound.</a:t>
            </a:r>
            <a:endParaRPr lang="en-US" sz="1250" dirty="0"/>
          </a:p>
        </p:txBody>
      </p:sp>
      <p:sp>
        <p:nvSpPr>
          <p:cNvPr id="18" name="Text 14"/>
          <p:cNvSpPr/>
          <p:nvPr/>
        </p:nvSpPr>
        <p:spPr>
          <a:xfrm>
            <a:off x="4617720" y="4663440"/>
            <a:ext cx="2971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SAME METAPHOR OF INSTABILITY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8046720" y="1417320"/>
            <a:ext cx="3566160" cy="3703320"/>
          </a:xfrm>
          <a:prstGeom prst="roundRect">
            <a:avLst>
              <a:gd name="adj" fmla="val 2308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6"/>
          <p:cNvSpPr/>
          <p:nvPr/>
        </p:nvSpPr>
        <p:spPr>
          <a:xfrm>
            <a:off x="8366760" y="1783080"/>
            <a:ext cx="868680" cy="868680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7928" y="1984248"/>
            <a:ext cx="475488" cy="475488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8366760" y="283464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Math code, not math</a:t>
            </a:r>
            <a:endParaRPr lang="en-US" sz="1800" dirty="0"/>
          </a:p>
        </p:txBody>
      </p:sp>
      <p:sp>
        <p:nvSpPr>
          <p:cNvPr id="23" name="Text 18"/>
          <p:cNvSpPr/>
          <p:nvPr/>
        </p:nvSpPr>
        <p:spPr>
          <a:xfrm>
            <a:off x="8366760" y="3355848"/>
            <a:ext cx="29718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Generated math code checked out — validated against a symbolic engine before it ran. That's evidence about code generation, not direct arithmetic.</a:t>
            </a:r>
            <a:endParaRPr lang="en-US" sz="1250" dirty="0"/>
          </a:p>
        </p:txBody>
      </p:sp>
      <p:sp>
        <p:nvSpPr>
          <p:cNvPr id="24" name="Text 19"/>
          <p:cNvSpPr/>
          <p:nvPr/>
        </p:nvSpPr>
        <p:spPr>
          <a:xfrm>
            <a:off x="8366760" y="4663440"/>
            <a:ext cx="2971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ROUTE THE STOCHASTIC TO THE DETERMINISTIC</a:t>
            </a:r>
            <a:endParaRPr lang="en-US" sz="1000" dirty="0"/>
          </a:p>
        </p:txBody>
      </p:sp>
      <p:sp>
        <p:nvSpPr>
          <p:cNvPr id="25" name="Text 20"/>
          <p:cNvSpPr/>
          <p:nvPr/>
        </p:nvSpPr>
        <p:spPr>
          <a:xfrm>
            <a:off x="548640" y="530352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300" i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Not a governance dashboard bolted onto an agent — control theory applied directly to how agents actually fail.</a:t>
            </a:r>
            <a:endParaRPr lang="en-US" sz="1300" dirty="0"/>
          </a:p>
        </p:txBody>
      </p:sp>
      <p:sp>
        <p:nvSpPr>
          <p:cNvPr id="26" name="Text 21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MECHANISM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Every call passes through M — before it happens.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548640" y="1737360"/>
            <a:ext cx="2084832" cy="2743200"/>
          </a:xfrm>
          <a:prstGeom prst="roundRect">
            <a:avLst>
              <a:gd name="adj" fmla="val 3947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1207008" y="2057400"/>
            <a:ext cx="768096" cy="768096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2221992"/>
            <a:ext cx="438912" cy="438912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731520" y="2029968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FB79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713232" y="2971800"/>
            <a:ext cx="17556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Agent request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749808" y="3474720"/>
            <a:ext cx="16824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1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Agent initiates a call</a:t>
            </a:r>
            <a:endParaRPr lang="en-US" sz="1100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3472" y="2990088"/>
            <a:ext cx="237744" cy="237744"/>
          </a:xfrm>
          <a:prstGeom prst="rect">
            <a:avLst/>
          </a:prstGeom>
        </p:spPr>
      </p:pic>
      <p:sp>
        <p:nvSpPr>
          <p:cNvPr id="14" name="Shape 10"/>
          <p:cNvSpPr/>
          <p:nvPr/>
        </p:nvSpPr>
        <p:spPr>
          <a:xfrm>
            <a:off x="2852928" y="1737360"/>
            <a:ext cx="2084832" cy="2743200"/>
          </a:xfrm>
          <a:prstGeom prst="roundRect">
            <a:avLst>
              <a:gd name="adj" fmla="val 3947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Shape 11"/>
          <p:cNvSpPr/>
          <p:nvPr/>
        </p:nvSpPr>
        <p:spPr>
          <a:xfrm>
            <a:off x="3511296" y="2057400"/>
            <a:ext cx="768096" cy="768096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5888" y="2221992"/>
            <a:ext cx="438912" cy="43891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3035808" y="2029968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FB79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1600" dirty="0"/>
          </a:p>
        </p:txBody>
      </p:sp>
      <p:sp>
        <p:nvSpPr>
          <p:cNvPr id="18" name="Text 13"/>
          <p:cNvSpPr/>
          <p:nvPr/>
        </p:nvSpPr>
        <p:spPr>
          <a:xfrm>
            <a:off x="3017520" y="2971800"/>
            <a:ext cx="17556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Check bounds</a:t>
            </a:r>
            <a:endParaRPr lang="en-US" sz="1450" dirty="0"/>
          </a:p>
        </p:txBody>
      </p:sp>
      <p:sp>
        <p:nvSpPr>
          <p:cNvPr id="19" name="Text 14"/>
          <p:cNvSpPr/>
          <p:nvPr/>
        </p:nvSpPr>
        <p:spPr>
          <a:xfrm>
            <a:off x="3054096" y="3474720"/>
            <a:ext cx="16824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1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Twin projects the call forward; exact bounds are checked at dispatch</a:t>
            </a:r>
            <a:endParaRPr lang="en-US" sz="1100" dirty="0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7760" y="2990088"/>
            <a:ext cx="237744" cy="237744"/>
          </a:xfrm>
          <a:prstGeom prst="rect">
            <a:avLst/>
          </a:prstGeom>
        </p:spPr>
      </p:pic>
      <p:sp>
        <p:nvSpPr>
          <p:cNvPr id="21" name="Shape 15"/>
          <p:cNvSpPr/>
          <p:nvPr/>
        </p:nvSpPr>
        <p:spPr>
          <a:xfrm>
            <a:off x="5157216" y="1737360"/>
            <a:ext cx="2084832" cy="2743200"/>
          </a:xfrm>
          <a:prstGeom prst="roundRect">
            <a:avLst>
              <a:gd name="adj" fmla="val 3947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2" name="Shape 16"/>
          <p:cNvSpPr/>
          <p:nvPr/>
        </p:nvSpPr>
        <p:spPr>
          <a:xfrm>
            <a:off x="5815584" y="2057400"/>
            <a:ext cx="768096" cy="768096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0176" y="2221992"/>
            <a:ext cx="438912" cy="438912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5340096" y="2029968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FB79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</a:t>
            </a:r>
            <a:endParaRPr lang="en-US" sz="1600" dirty="0"/>
          </a:p>
        </p:txBody>
      </p:sp>
      <p:sp>
        <p:nvSpPr>
          <p:cNvPr id="25" name="Text 18"/>
          <p:cNvSpPr/>
          <p:nvPr/>
        </p:nvSpPr>
        <p:spPr>
          <a:xfrm>
            <a:off x="5321808" y="2971800"/>
            <a:ext cx="17556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Approve / block</a:t>
            </a:r>
            <a:endParaRPr lang="en-US" sz="1450" dirty="0"/>
          </a:p>
        </p:txBody>
      </p:sp>
      <p:sp>
        <p:nvSpPr>
          <p:cNvPr id="26" name="Text 19"/>
          <p:cNvSpPr/>
          <p:nvPr/>
        </p:nvSpPr>
        <p:spPr>
          <a:xfrm>
            <a:off x="5358384" y="3474720"/>
            <a:ext cx="16824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1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Within bounds: proceed. Breach: blocked instantly</a:t>
            </a:r>
            <a:endParaRPr lang="en-US" sz="1100" dirty="0"/>
          </a:p>
        </p:txBody>
      </p:sp>
      <p:pic>
        <p:nvPicPr>
          <p:cNvPr id="2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2048" y="2990088"/>
            <a:ext cx="237744" cy="237744"/>
          </a:xfrm>
          <a:prstGeom prst="rect">
            <a:avLst/>
          </a:prstGeom>
        </p:spPr>
      </p:pic>
      <p:sp>
        <p:nvSpPr>
          <p:cNvPr id="28" name="Shape 20"/>
          <p:cNvSpPr/>
          <p:nvPr/>
        </p:nvSpPr>
        <p:spPr>
          <a:xfrm>
            <a:off x="7461504" y="1737360"/>
            <a:ext cx="2084832" cy="2743200"/>
          </a:xfrm>
          <a:prstGeom prst="roundRect">
            <a:avLst>
              <a:gd name="adj" fmla="val 3947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9" name="Shape 21"/>
          <p:cNvSpPr/>
          <p:nvPr/>
        </p:nvSpPr>
        <p:spPr>
          <a:xfrm>
            <a:off x="8119872" y="2057400"/>
            <a:ext cx="768096" cy="768096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0" name="Image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4464" y="2221992"/>
            <a:ext cx="438912" cy="438912"/>
          </a:xfrm>
          <a:prstGeom prst="rect">
            <a:avLst/>
          </a:prstGeom>
        </p:spPr>
      </p:pic>
      <p:sp>
        <p:nvSpPr>
          <p:cNvPr id="31" name="Text 22"/>
          <p:cNvSpPr/>
          <p:nvPr/>
        </p:nvSpPr>
        <p:spPr>
          <a:xfrm>
            <a:off x="7644384" y="2029968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FB79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4</a:t>
            </a:r>
            <a:endParaRPr lang="en-US" sz="1600" dirty="0"/>
          </a:p>
        </p:txBody>
      </p:sp>
      <p:sp>
        <p:nvSpPr>
          <p:cNvPr id="32" name="Text 23"/>
          <p:cNvSpPr/>
          <p:nvPr/>
        </p:nvSpPr>
        <p:spPr>
          <a:xfrm>
            <a:off x="7626096" y="2971800"/>
            <a:ext cx="17556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Sign &amp; chain</a:t>
            </a:r>
            <a:endParaRPr lang="en-US" sz="1450" dirty="0"/>
          </a:p>
        </p:txBody>
      </p:sp>
      <p:sp>
        <p:nvSpPr>
          <p:cNvPr id="33" name="Text 24"/>
          <p:cNvSpPr/>
          <p:nvPr/>
        </p:nvSpPr>
        <p:spPr>
          <a:xfrm>
            <a:off x="7662672" y="3474720"/>
            <a:ext cx="16824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1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SHA-256 signed and hash-chained</a:t>
            </a:r>
            <a:endParaRPr lang="en-US" sz="1100" dirty="0"/>
          </a:p>
        </p:txBody>
      </p:sp>
      <p:pic>
        <p:nvPicPr>
          <p:cNvPr id="34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6336" y="2990088"/>
            <a:ext cx="237744" cy="237744"/>
          </a:xfrm>
          <a:prstGeom prst="rect">
            <a:avLst/>
          </a:prstGeom>
        </p:spPr>
      </p:pic>
      <p:sp>
        <p:nvSpPr>
          <p:cNvPr id="35" name="Shape 25"/>
          <p:cNvSpPr/>
          <p:nvPr/>
        </p:nvSpPr>
        <p:spPr>
          <a:xfrm>
            <a:off x="9765792" y="1737360"/>
            <a:ext cx="2084832" cy="2743200"/>
          </a:xfrm>
          <a:prstGeom prst="roundRect">
            <a:avLst>
              <a:gd name="adj" fmla="val 3947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6" name="Shape 26"/>
          <p:cNvSpPr/>
          <p:nvPr/>
        </p:nvSpPr>
        <p:spPr>
          <a:xfrm>
            <a:off x="10424160" y="2057400"/>
            <a:ext cx="768096" cy="768096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7" name="Image 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88752" y="2221992"/>
            <a:ext cx="438912" cy="438912"/>
          </a:xfrm>
          <a:prstGeom prst="rect">
            <a:avLst/>
          </a:prstGeom>
        </p:spPr>
      </p:pic>
      <p:sp>
        <p:nvSpPr>
          <p:cNvPr id="38" name="Text 27"/>
          <p:cNvSpPr/>
          <p:nvPr/>
        </p:nvSpPr>
        <p:spPr>
          <a:xfrm>
            <a:off x="9948672" y="2029968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FB79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5</a:t>
            </a:r>
            <a:endParaRPr lang="en-US" sz="1600" dirty="0"/>
          </a:p>
        </p:txBody>
      </p:sp>
      <p:sp>
        <p:nvSpPr>
          <p:cNvPr id="39" name="Text 28"/>
          <p:cNvSpPr/>
          <p:nvPr/>
        </p:nvSpPr>
        <p:spPr>
          <a:xfrm>
            <a:off x="9930384" y="2971800"/>
            <a:ext cx="175564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Audit</a:t>
            </a:r>
            <a:endParaRPr lang="en-US" sz="1450" dirty="0"/>
          </a:p>
        </p:txBody>
      </p:sp>
      <p:sp>
        <p:nvSpPr>
          <p:cNvPr id="40" name="Text 29"/>
          <p:cNvSpPr/>
          <p:nvPr/>
        </p:nvSpPr>
        <p:spPr>
          <a:xfrm>
            <a:off x="9966960" y="3474720"/>
            <a:ext cx="168249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1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Append-only. Tamper-evident. Verifiable</a:t>
            </a:r>
            <a:endParaRPr lang="en-US" sz="1100" dirty="0"/>
          </a:p>
        </p:txBody>
      </p:sp>
      <p:sp>
        <p:nvSpPr>
          <p:cNvPr id="41" name="Shape 30"/>
          <p:cNvSpPr/>
          <p:nvPr/>
        </p:nvSpPr>
        <p:spPr>
          <a:xfrm>
            <a:off x="548640" y="4892040"/>
            <a:ext cx="11091672" cy="868680"/>
          </a:xfrm>
          <a:prstGeom prst="roundRect">
            <a:avLst>
              <a:gd name="adj" fmla="val 7368"/>
            </a:avLst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2" name="Text 31"/>
          <p:cNvSpPr/>
          <p:nvPr/>
        </p:nvSpPr>
        <p:spPr>
          <a:xfrm>
            <a:off x="822960" y="4892040"/>
            <a:ext cx="10515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Contains no AI whatsoever.  </a:t>
            </a:r>
            <a:r>
              <a:rPr lang="en-US" sz="1400" dirty="0">
                <a:solidFill>
                  <a:srgbClr val="DCEFE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 stochastic model anywhere in the enforcement path — the twin is a deterministic simulation and can block a call before dispatch; it cannot be prompted, deceived, or bypassed by the agents it governs.</a:t>
            </a:r>
            <a:endParaRPr lang="en-US" sz="1400" dirty="0"/>
          </a:p>
        </p:txBody>
      </p:sp>
      <p:sp>
        <p:nvSpPr>
          <p:cNvPr id="43" name="Text 32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THE PRINCIPLE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Don’t use a model to govern a model.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9722815" y="173736"/>
            <a:ext cx="1920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8FC9B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548640" y="123444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stochastic instrument can’t govern a stochastic system. Octrol M puts no AI in the control path at all.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548640" y="1965960"/>
            <a:ext cx="5440680" cy="3383280"/>
          </a:xfrm>
          <a:prstGeom prst="roundRect">
            <a:avLst>
              <a:gd name="adj" fmla="val 2162"/>
            </a:avLst>
          </a:prstGeom>
          <a:solidFill>
            <a:srgbClr val="FBF0EE"/>
          </a:solidFill>
          <a:ln w="12700">
            <a:solidFill>
              <a:srgbClr val="E7C4BE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932688" y="2240280"/>
            <a:ext cx="4709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C0392B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COMMON APPROACH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932688" y="2551176"/>
            <a:ext cx="4343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Monitor agents with agents</a:t>
            </a:r>
            <a:endParaRPr lang="en-US" sz="180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0640" y="2331720"/>
            <a:ext cx="457200" cy="457200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932688" y="3246120"/>
            <a:ext cx="470916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03200" indent="-203200">
              <a:lnSpc>
                <a:spcPct val="105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 LLM watching an LLM</a:t>
            </a:r>
            <a:endParaRPr lang="en-US" sz="1250" dirty="0"/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2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instrument is as unpredictable as what it measures</a:t>
            </a:r>
            <a:endParaRPr lang="en-US" sz="1250" dirty="0"/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2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It can't reliably predict its own behavior — so it can't govern anyone else's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6199632" y="1965960"/>
            <a:ext cx="5440680" cy="3383280"/>
          </a:xfrm>
          <a:prstGeom prst="roundRect">
            <a:avLst>
              <a:gd name="adj" fmla="val 2162"/>
            </a:avLst>
          </a:prstGeom>
          <a:solidFill>
            <a:srgbClr val="E7F4F1"/>
          </a:solidFill>
          <a:ln w="12700">
            <a:solidFill>
              <a:srgbClr val="9FD1C6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/>
          <p:nvPr/>
        </p:nvSpPr>
        <p:spPr>
          <a:xfrm>
            <a:off x="6583680" y="2240280"/>
            <a:ext cx="4709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</a:t>
            </a:r>
            <a:endParaRPr lang="en-US" sz="1050" dirty="0"/>
          </a:p>
        </p:txBody>
      </p:sp>
      <p:sp>
        <p:nvSpPr>
          <p:cNvPr id="15" name="Text 12"/>
          <p:cNvSpPr/>
          <p:nvPr/>
        </p:nvSpPr>
        <p:spPr>
          <a:xfrm>
            <a:off x="6583680" y="2551176"/>
            <a:ext cx="4343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Model the agent and its tools</a:t>
            </a:r>
            <a:endParaRPr lang="en-US" sz="1800" dirty="0"/>
          </a:p>
        </p:txBody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1632" y="2331720"/>
            <a:ext cx="457200" cy="457200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6583680" y="3246120"/>
            <a:ext cx="470916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03200" indent="-203200">
              <a:lnSpc>
                <a:spcPct val="105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 model in the control path — nothing to inject or mis-predict</a:t>
            </a:r>
            <a:endParaRPr lang="en-US" sz="1250" dirty="0"/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2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Tools are profiled, so every call is metered exactly before it runs</a:t>
            </a:r>
            <a:endParaRPr lang="en-US" sz="1250" dirty="0"/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2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guarantee is arithmetic, not a guess</a:t>
            </a:r>
            <a:endParaRPr lang="en-US" sz="1250" dirty="0"/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2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Generated math and code route to real solvers — verified before they run, not trusted after</a:t>
            </a:r>
            <a:endParaRPr lang="en-US" sz="1250" dirty="0"/>
          </a:p>
        </p:txBody>
      </p:sp>
      <p:sp>
        <p:nvSpPr>
          <p:cNvPr id="18" name="Text 14"/>
          <p:cNvSpPr/>
          <p:nvPr/>
        </p:nvSpPr>
        <p:spPr>
          <a:xfrm>
            <a:off x="548640" y="5623560"/>
            <a:ext cx="11064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Both are deterministic, and both can block a call. The twin projects the call forward and can stop it before dispatch; the hard check independently measures it at dispatch. Two arithmetic checks, not one guess and one guarantee.</a:t>
            </a:r>
            <a:endParaRPr lang="en-US" sz="1250" dirty="0"/>
          </a:p>
        </p:txBody>
      </p:sp>
      <p:sp>
        <p:nvSpPr>
          <p:cNvPr id="19" name="Text 15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HOW IT WORKS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governed agent runtime, end to end.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Text 5"/>
          <p:cNvSpPr/>
          <p:nvPr/>
        </p:nvSpPr>
        <p:spPr>
          <a:xfrm>
            <a:off x="548640" y="118872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 LLM orchestrator executes multi-step tasks with a fleet of deterministic tools, inside a governance envelope that bounds, observes, forecasts and audits every run.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640080" y="193852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PROMPT SOURCE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3200400" y="1938528"/>
            <a:ext cx="4709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M-CONTROL · GOVERNANCE ENVELOPE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8686800" y="1938528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5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TOOL INTAKE DOMAINS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640080" y="2514600"/>
            <a:ext cx="219456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822960" y="2715768"/>
            <a:ext cx="384048" cy="384048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256" y="2798064"/>
            <a:ext cx="219456" cy="219456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1325880" y="2514600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Machine-</a:t>
            </a:r>
            <a:endParaRPr lang="en-US" sz="1100" dirty="0"/>
          </a:p>
          <a:p>
            <a:pPr marL="0" indent="0">
              <a:buNone/>
            </a:pPr>
            <a:r>
              <a:rPr lang="en-US" sz="11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generated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640080" y="3474720"/>
            <a:ext cx="219456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Shape 13"/>
          <p:cNvSpPr/>
          <p:nvPr/>
        </p:nvSpPr>
        <p:spPr>
          <a:xfrm>
            <a:off x="822960" y="3675888"/>
            <a:ext cx="384048" cy="384048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256" y="3758184"/>
            <a:ext cx="219456" cy="219456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1325880" y="3474720"/>
            <a:ext cx="1417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Human-</a:t>
            </a:r>
            <a:endParaRPr lang="en-US" sz="1100" dirty="0"/>
          </a:p>
          <a:p>
            <a:pPr marL="0" indent="0">
              <a:buNone/>
            </a:pPr>
            <a:r>
              <a:rPr lang="en-US" sz="11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generated</a:t>
            </a:r>
            <a:endParaRPr lang="en-US" sz="1100" dirty="0"/>
          </a:p>
        </p:txBody>
      </p:sp>
      <p:sp>
        <p:nvSpPr>
          <p:cNvPr id="19" name="Shape 15"/>
          <p:cNvSpPr/>
          <p:nvPr/>
        </p:nvSpPr>
        <p:spPr>
          <a:xfrm>
            <a:off x="2880360" y="3310128"/>
            <a:ext cx="320040" cy="0"/>
          </a:xfrm>
          <a:prstGeom prst="line">
            <a:avLst/>
          </a:prstGeom>
          <a:noFill/>
          <a:ln w="25400">
            <a:solidFill>
              <a:srgbClr val="158071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6"/>
          <p:cNvSpPr/>
          <p:nvPr/>
        </p:nvSpPr>
        <p:spPr>
          <a:xfrm>
            <a:off x="3200400" y="2331720"/>
            <a:ext cx="4709160" cy="2651760"/>
          </a:xfrm>
          <a:prstGeom prst="roundRect">
            <a:avLst>
              <a:gd name="adj" fmla="val 2414"/>
            </a:avLst>
          </a:prstGeom>
          <a:solidFill>
            <a:srgbClr val="E7F4F1"/>
          </a:solidFill>
          <a:ln w="19050">
            <a:solidFill>
              <a:srgbClr val="15807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7"/>
          <p:cNvSpPr/>
          <p:nvPr/>
        </p:nvSpPr>
        <p:spPr>
          <a:xfrm>
            <a:off x="3401568" y="2487168"/>
            <a:ext cx="4297680" cy="420624"/>
          </a:xfrm>
          <a:prstGeom prst="roundRect">
            <a:avLst>
              <a:gd name="adj" fmla="val 8696"/>
            </a:avLst>
          </a:prstGeom>
          <a:solidFill>
            <a:srgbClr val="158071"/>
          </a:solidFill>
          <a:ln w="12700">
            <a:solidFill>
              <a:srgbClr val="9FD1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18"/>
          <p:cNvSpPr/>
          <p:nvPr/>
        </p:nvSpPr>
        <p:spPr>
          <a:xfrm>
            <a:off x="3438144" y="2487168"/>
            <a:ext cx="422452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Governor</a:t>
            </a:r>
            <a:endParaRPr lang="en-US" sz="1200" dirty="0"/>
          </a:p>
        </p:txBody>
      </p:sp>
      <p:sp>
        <p:nvSpPr>
          <p:cNvPr id="23" name="Shape 19"/>
          <p:cNvSpPr/>
          <p:nvPr/>
        </p:nvSpPr>
        <p:spPr>
          <a:xfrm>
            <a:off x="3401568" y="3017520"/>
            <a:ext cx="1344168" cy="512064"/>
          </a:xfrm>
          <a:prstGeom prst="roundRect">
            <a:avLst>
              <a:gd name="adj" fmla="val 7143"/>
            </a:avLst>
          </a:prstGeom>
          <a:solidFill>
            <a:srgbClr val="CFE7E0"/>
          </a:solidFill>
          <a:ln w="12700">
            <a:solidFill>
              <a:srgbClr val="9FD1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0"/>
          <p:cNvSpPr/>
          <p:nvPr/>
        </p:nvSpPr>
        <p:spPr>
          <a:xfrm>
            <a:off x="3438144" y="3017520"/>
            <a:ext cx="127101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Orchestrator</a:t>
            </a:r>
            <a:endParaRPr lang="en-US" sz="1050" dirty="0"/>
          </a:p>
        </p:txBody>
      </p:sp>
      <p:sp>
        <p:nvSpPr>
          <p:cNvPr id="25" name="Shape 21"/>
          <p:cNvSpPr/>
          <p:nvPr/>
        </p:nvSpPr>
        <p:spPr>
          <a:xfrm>
            <a:off x="4791456" y="3017520"/>
            <a:ext cx="1344168" cy="512064"/>
          </a:xfrm>
          <a:prstGeom prst="roundRect">
            <a:avLst>
              <a:gd name="adj" fmla="val 7143"/>
            </a:avLst>
          </a:prstGeom>
          <a:solidFill>
            <a:srgbClr val="CFE7E0"/>
          </a:solidFill>
          <a:ln w="12700">
            <a:solidFill>
              <a:srgbClr val="9FD1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2"/>
          <p:cNvSpPr/>
          <p:nvPr/>
        </p:nvSpPr>
        <p:spPr>
          <a:xfrm>
            <a:off x="4828032" y="3017520"/>
            <a:ext cx="127101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Digital Twin</a:t>
            </a:r>
            <a:endParaRPr lang="en-US" sz="1050" dirty="0"/>
          </a:p>
        </p:txBody>
      </p:sp>
      <p:sp>
        <p:nvSpPr>
          <p:cNvPr id="27" name="Shape 23"/>
          <p:cNvSpPr/>
          <p:nvPr/>
        </p:nvSpPr>
        <p:spPr>
          <a:xfrm>
            <a:off x="6181344" y="3017520"/>
            <a:ext cx="1517904" cy="512064"/>
          </a:xfrm>
          <a:prstGeom prst="roundRect">
            <a:avLst>
              <a:gd name="adj" fmla="val 7143"/>
            </a:avLst>
          </a:prstGeom>
          <a:solidFill>
            <a:srgbClr val="CFE7E0"/>
          </a:solidFill>
          <a:ln w="12700">
            <a:solidFill>
              <a:srgbClr val="9FD1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4"/>
          <p:cNvSpPr/>
          <p:nvPr/>
        </p:nvSpPr>
        <p:spPr>
          <a:xfrm>
            <a:off x="6217920" y="3017520"/>
            <a:ext cx="1444752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Profiler &amp; Audit</a:t>
            </a:r>
            <a:endParaRPr lang="en-US" sz="1050" dirty="0"/>
          </a:p>
        </p:txBody>
      </p:sp>
      <p:sp>
        <p:nvSpPr>
          <p:cNvPr id="29" name="Shape 25"/>
          <p:cNvSpPr/>
          <p:nvPr/>
        </p:nvSpPr>
        <p:spPr>
          <a:xfrm>
            <a:off x="3401568" y="3602736"/>
            <a:ext cx="2084832" cy="512064"/>
          </a:xfrm>
          <a:prstGeom prst="roundRect">
            <a:avLst>
              <a:gd name="adj" fmla="val 7143"/>
            </a:avLst>
          </a:prstGeom>
          <a:solidFill>
            <a:srgbClr val="CFE7E0"/>
          </a:solidFill>
          <a:ln w="12700">
            <a:solidFill>
              <a:srgbClr val="9FD1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 26"/>
          <p:cNvSpPr/>
          <p:nvPr/>
        </p:nvSpPr>
        <p:spPr>
          <a:xfrm>
            <a:off x="3438144" y="3602736"/>
            <a:ext cx="20116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Observability Surface</a:t>
            </a:r>
            <a:endParaRPr lang="en-US" sz="1000" dirty="0"/>
          </a:p>
        </p:txBody>
      </p:sp>
      <p:sp>
        <p:nvSpPr>
          <p:cNvPr id="31" name="Shape 27"/>
          <p:cNvSpPr/>
          <p:nvPr/>
        </p:nvSpPr>
        <p:spPr>
          <a:xfrm>
            <a:off x="5532120" y="3602736"/>
            <a:ext cx="2167128" cy="512064"/>
          </a:xfrm>
          <a:prstGeom prst="roundRect">
            <a:avLst>
              <a:gd name="adj" fmla="val 7143"/>
            </a:avLst>
          </a:prstGeom>
          <a:solidFill>
            <a:srgbClr val="CFE7E0"/>
          </a:solidFill>
          <a:ln w="12700">
            <a:solidFill>
              <a:srgbClr val="9FD1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28"/>
          <p:cNvSpPr/>
          <p:nvPr/>
        </p:nvSpPr>
        <p:spPr>
          <a:xfrm>
            <a:off x="5568696" y="3602736"/>
            <a:ext cx="209397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RAG Database</a:t>
            </a:r>
            <a:endParaRPr lang="en-US" sz="1050" dirty="0"/>
          </a:p>
        </p:txBody>
      </p:sp>
      <p:sp>
        <p:nvSpPr>
          <p:cNvPr id="33" name="Shape 29"/>
          <p:cNvSpPr/>
          <p:nvPr/>
        </p:nvSpPr>
        <p:spPr>
          <a:xfrm>
            <a:off x="3401568" y="4187952"/>
            <a:ext cx="4297680" cy="457200"/>
          </a:xfrm>
          <a:prstGeom prst="roundRect">
            <a:avLst>
              <a:gd name="adj" fmla="val 8000"/>
            </a:avLst>
          </a:prstGeom>
          <a:solidFill>
            <a:srgbClr val="CFE7E0"/>
          </a:solidFill>
          <a:ln w="12700">
            <a:solidFill>
              <a:srgbClr val="9FD1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0"/>
          <p:cNvSpPr/>
          <p:nvPr/>
        </p:nvSpPr>
        <p:spPr>
          <a:xfrm>
            <a:off x="3438144" y="4187952"/>
            <a:ext cx="42245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MCP Servers — tool gateway</a:t>
            </a:r>
            <a:endParaRPr lang="en-US" sz="1050" dirty="0"/>
          </a:p>
        </p:txBody>
      </p:sp>
      <p:sp>
        <p:nvSpPr>
          <p:cNvPr id="35" name="Shape 31"/>
          <p:cNvSpPr/>
          <p:nvPr/>
        </p:nvSpPr>
        <p:spPr>
          <a:xfrm>
            <a:off x="4892040" y="5193792"/>
            <a:ext cx="1371600" cy="566928"/>
          </a:xfrm>
          <a:prstGeom prst="roundRect">
            <a:avLst>
              <a:gd name="adj" fmla="val 8065"/>
            </a:avLst>
          </a:prstGeom>
          <a:solidFill>
            <a:srgbClr val="BCDDD5"/>
          </a:solidFill>
          <a:ln w="12700">
            <a:solidFill>
              <a:srgbClr val="9FD1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Shape 32"/>
          <p:cNvSpPr/>
          <p:nvPr/>
        </p:nvSpPr>
        <p:spPr>
          <a:xfrm>
            <a:off x="4800600" y="5138928"/>
            <a:ext cx="1371600" cy="566928"/>
          </a:xfrm>
          <a:prstGeom prst="roundRect">
            <a:avLst>
              <a:gd name="adj" fmla="val 8065"/>
            </a:avLst>
          </a:prstGeom>
          <a:solidFill>
            <a:srgbClr val="0E5A50"/>
          </a:solidFill>
          <a:ln w="12700">
            <a:solidFill>
              <a:srgbClr val="0E5A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Text 33"/>
          <p:cNvSpPr/>
          <p:nvPr/>
        </p:nvSpPr>
        <p:spPr>
          <a:xfrm>
            <a:off x="4800600" y="5138928"/>
            <a:ext cx="1371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LLMs — your choice</a:t>
            </a:r>
            <a:endParaRPr lang="en-US" sz="1000" dirty="0"/>
          </a:p>
        </p:txBody>
      </p:sp>
      <p:sp>
        <p:nvSpPr>
          <p:cNvPr id="38" name="Shape 34"/>
          <p:cNvSpPr/>
          <p:nvPr/>
        </p:nvSpPr>
        <p:spPr>
          <a:xfrm>
            <a:off x="5212080" y="4983480"/>
            <a:ext cx="0" cy="137160"/>
          </a:xfrm>
          <a:prstGeom prst="line">
            <a:avLst/>
          </a:prstGeom>
          <a:noFill/>
          <a:ln w="25400">
            <a:solidFill>
              <a:srgbClr val="158071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39" name="Shape 35"/>
          <p:cNvSpPr/>
          <p:nvPr/>
        </p:nvSpPr>
        <p:spPr>
          <a:xfrm>
            <a:off x="5760720" y="4983480"/>
            <a:ext cx="0" cy="155448"/>
          </a:xfrm>
          <a:prstGeom prst="line">
            <a:avLst/>
          </a:prstGeom>
          <a:noFill/>
          <a:ln w="25400">
            <a:solidFill>
              <a:srgbClr val="158071"/>
            </a:solidFill>
            <a:prstDash val="solid"/>
            <a:head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40" name="Text 36"/>
          <p:cNvSpPr/>
          <p:nvPr/>
        </p:nvSpPr>
        <p:spPr>
          <a:xfrm>
            <a:off x="5943600" y="4956048"/>
            <a:ext cx="11887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API / HTTP</a:t>
            </a:r>
            <a:endParaRPr lang="en-US" sz="800" dirty="0"/>
          </a:p>
        </p:txBody>
      </p:sp>
      <p:sp>
        <p:nvSpPr>
          <p:cNvPr id="41" name="Shape 37"/>
          <p:cNvSpPr/>
          <p:nvPr/>
        </p:nvSpPr>
        <p:spPr>
          <a:xfrm>
            <a:off x="8183880" y="3063240"/>
            <a:ext cx="1051560" cy="868680"/>
          </a:xfrm>
          <a:prstGeom prst="roundRect">
            <a:avLst>
              <a:gd name="adj" fmla="val 6316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42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22208" y="3200400"/>
            <a:ext cx="384048" cy="384048"/>
          </a:xfrm>
          <a:prstGeom prst="rect">
            <a:avLst/>
          </a:prstGeom>
        </p:spPr>
      </p:pic>
      <p:sp>
        <p:nvSpPr>
          <p:cNvPr id="43" name="Text 38"/>
          <p:cNvSpPr/>
          <p:nvPr/>
        </p:nvSpPr>
        <p:spPr>
          <a:xfrm>
            <a:off x="8183880" y="3566160"/>
            <a:ext cx="10515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Tools</a:t>
            </a:r>
            <a:endParaRPr lang="en-US" sz="1100" dirty="0"/>
          </a:p>
        </p:txBody>
      </p:sp>
      <p:sp>
        <p:nvSpPr>
          <p:cNvPr id="44" name="Shape 39"/>
          <p:cNvSpPr/>
          <p:nvPr/>
        </p:nvSpPr>
        <p:spPr>
          <a:xfrm>
            <a:off x="7909560" y="3493008"/>
            <a:ext cx="274320" cy="0"/>
          </a:xfrm>
          <a:prstGeom prst="line">
            <a:avLst/>
          </a:prstGeom>
          <a:noFill/>
          <a:ln w="25400">
            <a:solidFill>
              <a:srgbClr val="158071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45" name="Shape 40"/>
          <p:cNvSpPr/>
          <p:nvPr/>
        </p:nvSpPr>
        <p:spPr>
          <a:xfrm>
            <a:off x="7909560" y="3611880"/>
            <a:ext cx="274320" cy="0"/>
          </a:xfrm>
          <a:prstGeom prst="line">
            <a:avLst/>
          </a:prstGeom>
          <a:noFill/>
          <a:ln w="25400">
            <a:solidFill>
              <a:srgbClr val="158071"/>
            </a:solidFill>
            <a:prstDash val="solid"/>
            <a:head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46" name="Text 41"/>
          <p:cNvSpPr/>
          <p:nvPr/>
        </p:nvSpPr>
        <p:spPr>
          <a:xfrm>
            <a:off x="7635240" y="3767328"/>
            <a:ext cx="1371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MCPP-RPC</a:t>
            </a:r>
            <a:endParaRPr lang="en-US" sz="800" dirty="0"/>
          </a:p>
        </p:txBody>
      </p:sp>
      <p:sp>
        <p:nvSpPr>
          <p:cNvPr id="47" name="Text 42"/>
          <p:cNvSpPr/>
          <p:nvPr/>
        </p:nvSpPr>
        <p:spPr>
          <a:xfrm>
            <a:off x="9464040" y="2697480"/>
            <a:ext cx="219456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77800" indent="-177800">
              <a:spcAft>
                <a:spcPts val="600"/>
              </a:spcAft>
              <a:buSzPct val="100000"/>
              <a:buChar char="•"/>
            </a:pPr>
            <a:r>
              <a:rPr lang="en-US" sz="10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Data &amp; Query</a:t>
            </a:r>
            <a:endParaRPr lang="en-US" sz="1050" dirty="0"/>
          </a:p>
          <a:p>
            <a:pPr marL="177800" indent="-177800">
              <a:spcAft>
                <a:spcPts val="600"/>
              </a:spcAft>
              <a:buSzPct val="100000"/>
              <a:buChar char="•"/>
            </a:pPr>
            <a:r>
              <a:rPr lang="en-US" sz="10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Documents</a:t>
            </a:r>
            <a:endParaRPr lang="en-US" sz="1050" dirty="0"/>
          </a:p>
          <a:p>
            <a:pPr marL="177800" indent="-177800">
              <a:spcAft>
                <a:spcPts val="600"/>
              </a:spcAft>
              <a:buSzPct val="100000"/>
              <a:buChar char="•"/>
            </a:pPr>
            <a:r>
              <a:rPr lang="en-US" sz="10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Solvers &amp; Verification</a:t>
            </a:r>
            <a:endParaRPr lang="en-US" sz="1050" dirty="0"/>
          </a:p>
          <a:p>
            <a:pPr marL="177800" indent="-177800">
              <a:spcAft>
                <a:spcPts val="600"/>
              </a:spcAft>
              <a:buSzPct val="100000"/>
              <a:buChar char="•"/>
            </a:pPr>
            <a:r>
              <a:rPr lang="en-US" sz="10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Capital Markets</a:t>
            </a:r>
            <a:endParaRPr lang="en-US" sz="1050" dirty="0"/>
          </a:p>
          <a:p>
            <a:pPr marL="177800" indent="-177800">
              <a:spcAft>
                <a:spcPts val="600"/>
              </a:spcAft>
              <a:buSzPct val="100000"/>
              <a:buChar char="•"/>
            </a:pPr>
            <a:r>
              <a:rPr lang="en-US" sz="10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External APIs</a:t>
            </a:r>
            <a:endParaRPr lang="en-US" sz="1050" dirty="0"/>
          </a:p>
          <a:p>
            <a:pPr marL="177800" indent="-177800">
              <a:spcAft>
                <a:spcPts val="600"/>
              </a:spcAft>
              <a:buSzPct val="100000"/>
              <a:buChar char="•"/>
            </a:pPr>
            <a:r>
              <a:rPr lang="en-US" sz="10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Code &amp; Systems</a:t>
            </a:r>
            <a:endParaRPr lang="en-US" sz="1050" dirty="0"/>
          </a:p>
          <a:p>
            <a:pPr marL="177800" indent="-177800">
              <a:spcAft>
                <a:spcPts val="600"/>
              </a:spcAft>
              <a:buSzPct val="100000"/>
              <a:buChar char="•"/>
            </a:pPr>
            <a:r>
              <a:rPr lang="en-US" sz="10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Regulatory &amp; Compliance</a:t>
            </a:r>
            <a:endParaRPr lang="en-US" sz="1050" dirty="0"/>
          </a:p>
        </p:txBody>
      </p:sp>
      <p:sp>
        <p:nvSpPr>
          <p:cNvPr id="48" name="Text 43"/>
          <p:cNvSpPr/>
          <p:nvPr/>
        </p:nvSpPr>
        <p:spPr>
          <a:xfrm>
            <a:off x="548640" y="6035040"/>
            <a:ext cx="11064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Prompt in, governed tool calls out — every request metered, permitted or blocked, then signed into an audit chain.</a:t>
            </a:r>
            <a:endParaRPr lang="en-US" sz="1150" dirty="0"/>
          </a:p>
        </p:txBody>
      </p:sp>
      <p:sp>
        <p:nvSpPr>
          <p:cNvPr id="49" name="Text 44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— M-Control reference architecture   · 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THE GUARANTEE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Four hard bounds, checked before every call.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548640" y="1508760"/>
            <a:ext cx="2651760" cy="30632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868680" y="1874520"/>
            <a:ext cx="868680" cy="86868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848" y="2075688"/>
            <a:ext cx="475488" cy="47548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8680" y="2926080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Steps</a:t>
            </a:r>
            <a:endParaRPr lang="en-US" sz="2100" dirty="0"/>
          </a:p>
        </p:txBody>
      </p:sp>
      <p:sp>
        <p:nvSpPr>
          <p:cNvPr id="11" name="Text 8"/>
          <p:cNvSpPr/>
          <p:nvPr/>
        </p:nvSpPr>
        <p:spPr>
          <a:xfrm>
            <a:off x="868680" y="3474720"/>
            <a:ext cx="2057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Guards logic loops and runaway delegation.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3374136" y="1508760"/>
            <a:ext cx="2651760" cy="30632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0"/>
          <p:cNvSpPr/>
          <p:nvPr/>
        </p:nvSpPr>
        <p:spPr>
          <a:xfrm>
            <a:off x="3694176" y="1874520"/>
            <a:ext cx="868680" cy="86868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5344" y="2075688"/>
            <a:ext cx="475488" cy="475488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3694176" y="2926080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Tokens</a:t>
            </a:r>
            <a:endParaRPr lang="en-US" sz="2100" dirty="0"/>
          </a:p>
        </p:txBody>
      </p:sp>
      <p:sp>
        <p:nvSpPr>
          <p:cNvPr id="16" name="Text 12"/>
          <p:cNvSpPr/>
          <p:nvPr/>
        </p:nvSpPr>
        <p:spPr>
          <a:xfrm>
            <a:off x="3694176" y="3474720"/>
            <a:ext cx="2057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Guards context-window blowups — bounded to one call's overshoot, zero with the twin.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6199632" y="1508760"/>
            <a:ext cx="2651760" cy="30632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4"/>
          <p:cNvSpPr/>
          <p:nvPr/>
        </p:nvSpPr>
        <p:spPr>
          <a:xfrm>
            <a:off x="6519672" y="1874520"/>
            <a:ext cx="868680" cy="86868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0840" y="2075688"/>
            <a:ext cx="475488" cy="475488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6519672" y="2926080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Cost</a:t>
            </a:r>
            <a:endParaRPr lang="en-US" sz="2100" dirty="0"/>
          </a:p>
        </p:txBody>
      </p:sp>
      <p:sp>
        <p:nvSpPr>
          <p:cNvPr id="21" name="Text 16"/>
          <p:cNvSpPr/>
          <p:nvPr/>
        </p:nvSpPr>
        <p:spPr>
          <a:xfrm>
            <a:off x="6519672" y="3474720"/>
            <a:ext cx="2057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hard dollar ceiling per run — bounded overshoot, zero when the twin predicts ahead.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9025128" y="1508760"/>
            <a:ext cx="2651760" cy="30632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3" name="Shape 18"/>
          <p:cNvSpPr/>
          <p:nvPr/>
        </p:nvSpPr>
        <p:spPr>
          <a:xfrm>
            <a:off x="9345168" y="1874520"/>
            <a:ext cx="868680" cy="86868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6336" y="2075688"/>
            <a:ext cx="475488" cy="475488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9345168" y="2926080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Time</a:t>
            </a:r>
            <a:endParaRPr lang="en-US" sz="2100" dirty="0"/>
          </a:p>
        </p:txBody>
      </p:sp>
      <p:sp>
        <p:nvSpPr>
          <p:cNvPr id="26" name="Text 20"/>
          <p:cNvSpPr/>
          <p:nvPr/>
        </p:nvSpPr>
        <p:spPr>
          <a:xfrm>
            <a:off x="9345168" y="3474720"/>
            <a:ext cx="2057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Guards hung tool calls and latency-sensitive contexts.</a:t>
            </a:r>
            <a:endParaRPr lang="en-US" sz="1250" dirty="0"/>
          </a:p>
        </p:txBody>
      </p:sp>
      <p:sp>
        <p:nvSpPr>
          <p:cNvPr id="27" name="Shape 21"/>
          <p:cNvSpPr/>
          <p:nvPr/>
        </p:nvSpPr>
        <p:spPr>
          <a:xfrm>
            <a:off x="548640" y="4983480"/>
            <a:ext cx="11091672" cy="777240"/>
          </a:xfrm>
          <a:prstGeom prst="roundRect">
            <a:avLst>
              <a:gd name="adj" fmla="val 8235"/>
            </a:avLst>
          </a:prstGeom>
          <a:solidFill>
            <a:srgbClr val="E7F4F1"/>
          </a:solidFill>
          <a:ln w="12700">
            <a:solidFill>
              <a:srgbClr val="D3E2D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2"/>
          <p:cNvSpPr/>
          <p:nvPr/>
        </p:nvSpPr>
        <p:spPr>
          <a:xfrm>
            <a:off x="822960" y="498348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Competitors cap steps and time after the fact.  </a:t>
            </a:r>
            <a:r>
              <a:rPr lang="en-US" sz="13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Only M enforces a hard token and cost ceiling before the call is made.</a:t>
            </a:r>
            <a:endParaRPr lang="en-US" sz="1350" dirty="0"/>
          </a:p>
        </p:txBody>
      </p:sp>
      <p:sp>
        <p:nvSpPr>
          <p:cNvPr id="29" name="Text 23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THE ANSWER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Bound. Gate. Record.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40" name="Text 40"/>
          <p:cNvSpPr/>
          <p:nvPr/>
        </p:nvSpPr>
        <p:spPr>
          <a:xfrm>
            <a:off x="548640" y="1000000"/>
            <a:ext cx="11064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Three mechanisms, on every step of every run.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548640" y="1508760"/>
            <a:ext cx="3460000" cy="30632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868680" y="1874520"/>
            <a:ext cx="868680" cy="86868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848" y="2075688"/>
            <a:ext cx="475488" cy="47548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8680" y="2926080"/>
            <a:ext cx="2820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Bound</a:t>
            </a:r>
            <a:endParaRPr lang="en-US" sz="2100" dirty="0"/>
          </a:p>
        </p:txBody>
      </p:sp>
      <p:sp>
        <p:nvSpPr>
          <p:cNvPr id="11" name="Text 8"/>
          <p:cNvSpPr/>
          <p:nvPr/>
        </p:nvSpPr>
        <p:spPr>
          <a:xfrm>
            <a:off x="868680" y="3474720"/>
            <a:ext cx="2820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Before the call. Steps, tokens, cost and time each have a ceiling — a step that would breach does not happen.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4358640" y="1508760"/>
            <a:ext cx="3460000" cy="30632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0"/>
          <p:cNvSpPr/>
          <p:nvPr/>
        </p:nvSpPr>
        <p:spPr>
          <a:xfrm>
            <a:off x="4678680" y="1874520"/>
            <a:ext cx="868680" cy="86868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9848" y="2075688"/>
            <a:ext cx="475488" cy="475488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678680" y="2926080"/>
            <a:ext cx="2820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Gate</a:t>
            </a:r>
            <a:endParaRPr lang="en-US" sz="2100" dirty="0"/>
          </a:p>
        </p:txBody>
      </p:sp>
      <p:sp>
        <p:nvSpPr>
          <p:cNvPr id="16" name="Text 12"/>
          <p:cNvSpPr/>
          <p:nvPr/>
        </p:nvSpPr>
        <p:spPr>
          <a:xfrm>
            <a:off x="4678680" y="3474720"/>
            <a:ext cx="2820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On what comes back. Sources real? Answer supported? No source means no answer — the failure mode is silence, not invention.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8168640" y="1508760"/>
            <a:ext cx="3460000" cy="30632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4"/>
          <p:cNvSpPr/>
          <p:nvPr/>
        </p:nvSpPr>
        <p:spPr>
          <a:xfrm>
            <a:off x="8488680" y="1874520"/>
            <a:ext cx="868680" cy="868680"/>
          </a:xfrm>
          <a:prstGeom prst="ellipse">
            <a:avLst/>
          </a:prstGeom>
          <a:solidFill>
            <a:srgbClr val="E7F4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9848" y="2075688"/>
            <a:ext cx="475488" cy="475488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8488680" y="2926080"/>
            <a:ext cx="2820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Record</a:t>
            </a:r>
            <a:endParaRPr lang="en-US" sz="2100" dirty="0"/>
          </a:p>
        </p:txBody>
      </p:sp>
      <p:sp>
        <p:nvSpPr>
          <p:cNvPr id="21" name="Text 16"/>
          <p:cNvSpPr/>
          <p:nvPr/>
        </p:nvSpPr>
        <p:spPr>
          <a:xfrm>
            <a:off x="8488680" y="3474720"/>
            <a:ext cx="2820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What it holds. Every step, and the value the system acted on — hash-chained, sub-agents included.</a:t>
            </a:r>
            <a:endParaRPr lang="en-US" sz="1250" dirty="0"/>
          </a:p>
        </p:txBody>
      </p:sp>
      <p:sp>
        <p:nvSpPr>
          <p:cNvPr id="27" name="Shape 21"/>
          <p:cNvSpPr/>
          <p:nvPr/>
        </p:nvSpPr>
        <p:spPr>
          <a:xfrm>
            <a:off x="548640" y="4983480"/>
            <a:ext cx="11091672" cy="777240"/>
          </a:xfrm>
          <a:prstGeom prst="roundRect">
            <a:avLst>
              <a:gd name="adj" fmla="val 8235"/>
            </a:avLst>
          </a:prstGeom>
          <a:solidFill>
            <a:srgbClr val="E7F4F1"/>
          </a:solidFill>
          <a:ln w="12700">
            <a:solidFill>
              <a:srgbClr val="D3E2D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2"/>
          <p:cNvSpPr/>
          <p:nvPr/>
        </p:nvSpPr>
        <p:spPr>
          <a:xfrm>
            <a:off x="822960" y="498348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None of the three asks the model to co-operate.  </a:t>
            </a:r>
            <a:r>
              <a:rPr lang="en-US" sz="13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This bounds resources, not side effects — write tools need an approval step on the action, on the roadmap, not in the product.</a:t>
            </a:r>
            <a:endParaRPr lang="en-US" sz="1350" dirty="0"/>
          </a:p>
        </p:txBody>
      </p:sp>
      <p:sp>
        <p:nvSpPr>
          <p:cNvPr id="29" name="Text 23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WHAT "BOUNDED" MEANS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run is a path. The limit is a surface.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30" name="Text 30"/>
          <p:cNvSpPr/>
          <p:nvPr/>
        </p:nvSpPr>
        <p:spPr>
          <a:xfrm>
            <a:off x="548640" y="118872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Not three numbers in a configuration file — one boundary the run may not cross, on all three axes at once.</a:t>
            </a:r>
            <a:endParaRPr lang="en-US" sz="1300" dirty="0"/>
          </a:p>
        </p:txBody>
      </p:sp>
      <p:pic>
        <p:nvPicPr>
          <p:cNvPr id="31" name="Sphere Visualization" descr="Bounded region as a 3-axis spher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1828800"/>
            <a:ext cx="6800000" cy="3966000"/>
          </a:xfrm>
          <a:prstGeom prst="roundRect">
            <a:avLst>
              <a:gd name="adj" fmla="val 3000"/>
            </a:avLst>
          </a:prstGeom>
        </p:spPr>
      </p:pic>
      <p:sp>
        <p:nvSpPr>
          <p:cNvPr id="32" name="Callout Title 32"/>
          <p:cNvSpPr/>
          <p:nvPr/>
        </p:nvSpPr>
        <p:spPr>
          <a:xfrm>
            <a:off x="7648640" y="1828800"/>
            <a:ext cx="399441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path, not a number</a:t>
            </a:r>
            <a:endParaRPr lang="en-US" sz="1350" dirty="0"/>
          </a:p>
        </p:txBody>
      </p:sp>
      <p:sp>
        <p:nvSpPr>
          <p:cNvPr id="33" name="Callout Body 32"/>
          <p:cNvSpPr/>
          <p:nvPr/>
        </p:nvSpPr>
        <p:spPr>
          <a:xfrm>
            <a:off x="7648640" y="2194560"/>
            <a:ext cx="399441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11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cost figure tells you where a run is. The trail tells you where it’s heading, and how fast it got there.</a:t>
            </a:r>
            <a:endParaRPr lang="en-US" sz="1150" dirty="0"/>
          </a:p>
        </p:txBody>
      </p:sp>
      <p:sp>
        <p:nvSpPr>
          <p:cNvPr id="34" name="Callout Title 34"/>
          <p:cNvSpPr/>
          <p:nvPr/>
        </p:nvSpPr>
        <p:spPr>
          <a:xfrm>
            <a:off x="7648640" y="2895600"/>
            <a:ext cx="399441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surface is the policy</a:t>
            </a:r>
            <a:endParaRPr lang="en-US" sz="1350" dirty="0"/>
          </a:p>
        </p:txBody>
      </p:sp>
      <p:sp>
        <p:nvSpPr>
          <p:cNvPr id="35" name="Callout Body 34"/>
          <p:cNvSpPr/>
          <p:nvPr/>
        </p:nvSpPr>
        <p:spPr>
          <a:xfrm>
            <a:off x="7648640" y="3261360"/>
            <a:ext cx="399441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11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Move the sphere and you’ve changed the governance. No code, no redeployment.</a:t>
            </a:r>
            <a:endParaRPr lang="en-US" sz="1150" dirty="0"/>
          </a:p>
        </p:txBody>
      </p:sp>
      <p:sp>
        <p:nvSpPr>
          <p:cNvPr id="36" name="Callout Title 36"/>
          <p:cNvSpPr/>
          <p:nvPr/>
        </p:nvSpPr>
        <p:spPr>
          <a:xfrm>
            <a:off x="7648640" y="3962400"/>
            <a:ext cx="399441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corner is the danger</a:t>
            </a:r>
            <a:endParaRPr lang="en-US" sz="1350" dirty="0"/>
          </a:p>
        </p:txBody>
      </p:sp>
      <p:sp>
        <p:nvSpPr>
          <p:cNvPr id="37" name="Callout Body 36"/>
          <p:cNvSpPr/>
          <p:nvPr/>
        </p:nvSpPr>
        <p:spPr>
          <a:xfrm>
            <a:off x="7648640" y="4328160"/>
            <a:ext cx="399441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11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run can sit inside every single axis and still be near the surface — three limits checked separately would miss it.</a:t>
            </a:r>
            <a:endParaRPr lang="en-US" sz="1150" dirty="0"/>
          </a:p>
        </p:txBody>
      </p:sp>
      <p:sp>
        <p:nvSpPr>
          <p:cNvPr id="38" name="Callout Title 38"/>
          <p:cNvSpPr/>
          <p:nvPr/>
        </p:nvSpPr>
        <p:spPr>
          <a:xfrm>
            <a:off x="7648640" y="5029200"/>
            <a:ext cx="399441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Drawn at 85% of the maximum</a:t>
            </a:r>
            <a:endParaRPr lang="en-US" sz="1350" dirty="0"/>
          </a:p>
        </p:txBody>
      </p:sp>
      <p:sp>
        <p:nvSpPr>
          <p:cNvPr id="39" name="Callout Body 38"/>
          <p:cNvSpPr/>
          <p:nvPr/>
        </p:nvSpPr>
        <p:spPr>
          <a:xfrm>
            <a:off x="7648640" y="5394960"/>
            <a:ext cx="399441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1150" dirty="0">
                <a:solidFill>
                  <a:srgbClr val="36463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So you watch a run approach the boundary, rather than discovering it crossed one.</a:t>
            </a:r>
            <a:endParaRPr lang="en-US" sz="1150" dirty="0"/>
          </a:p>
        </p:txBody>
      </p:sp>
      <p:sp>
        <p:nvSpPr>
          <p:cNvPr id="28" name="Text 22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ADOPTION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Any LLM. One endpoint. One afternoon.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548640" y="1554480"/>
            <a:ext cx="3429000" cy="1554480"/>
          </a:xfrm>
          <a:prstGeom prst="roundRect">
            <a:avLst>
              <a:gd name="adj" fmla="val 5294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822960" y="1783080"/>
            <a:ext cx="2880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YOU BRING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822960" y="2066544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Any LLM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822960" y="2560320"/>
            <a:ext cx="2880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1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GPT · Claude · Llama · Bedrock</a:t>
            </a:r>
            <a:endParaRPr lang="en-US" sz="1100" dirty="0"/>
          </a:p>
        </p:txBody>
      </p:sp>
      <p:sp>
        <p:nvSpPr>
          <p:cNvPr id="12" name="Shape 9"/>
          <p:cNvSpPr/>
          <p:nvPr/>
        </p:nvSpPr>
        <p:spPr>
          <a:xfrm>
            <a:off x="4480560" y="1554480"/>
            <a:ext cx="3429000" cy="1554480"/>
          </a:xfrm>
          <a:prstGeom prst="roundRect">
            <a:avLst>
              <a:gd name="adj" fmla="val 5294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/>
          <p:nvPr/>
        </p:nvSpPr>
        <p:spPr>
          <a:xfrm>
            <a:off x="4754880" y="1783080"/>
            <a:ext cx="2880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 CONTROL WIRES THE REST</a:t>
            </a:r>
            <a:endParaRPr lang="en-US" sz="950" dirty="0"/>
          </a:p>
        </p:txBody>
      </p:sp>
      <p:sp>
        <p:nvSpPr>
          <p:cNvPr id="14" name="Text 11"/>
          <p:cNvSpPr/>
          <p:nvPr/>
        </p:nvSpPr>
        <p:spPr>
          <a:xfrm>
            <a:off x="4754880" y="2066544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 Control</a:t>
            </a:r>
            <a:endParaRPr lang="en-US" sz="2100" dirty="0"/>
          </a:p>
        </p:txBody>
      </p:sp>
      <p:sp>
        <p:nvSpPr>
          <p:cNvPr id="15" name="Text 12"/>
          <p:cNvSpPr/>
          <p:nvPr/>
        </p:nvSpPr>
        <p:spPr>
          <a:xfrm>
            <a:off x="4754880" y="2560320"/>
            <a:ext cx="2880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1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Connects tools · injects memory · enforces policy · starts audit chain</a:t>
            </a:r>
            <a:endParaRPr lang="en-US" sz="1100" dirty="0"/>
          </a:p>
        </p:txBody>
      </p:sp>
      <p:sp>
        <p:nvSpPr>
          <p:cNvPr id="17" name="Shape 13"/>
          <p:cNvSpPr/>
          <p:nvPr/>
        </p:nvSpPr>
        <p:spPr>
          <a:xfrm>
            <a:off x="8412480" y="1554480"/>
            <a:ext cx="3429000" cy="1554480"/>
          </a:xfrm>
          <a:prstGeom prst="roundRect">
            <a:avLst>
              <a:gd name="adj" fmla="val 5294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Text 14"/>
          <p:cNvSpPr/>
          <p:nvPr/>
        </p:nvSpPr>
        <p:spPr>
          <a:xfrm>
            <a:off x="8686800" y="1783080"/>
            <a:ext cx="2880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100" dirty="0">
                <a:solidFill>
                  <a:srgbClr val="0E5A5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YOU GET</a:t>
            </a:r>
            <a:endParaRPr lang="en-US" sz="950" dirty="0"/>
          </a:p>
        </p:txBody>
      </p:sp>
      <p:sp>
        <p:nvSpPr>
          <p:cNvPr id="19" name="Text 15"/>
          <p:cNvSpPr/>
          <p:nvPr/>
        </p:nvSpPr>
        <p:spPr>
          <a:xfrm>
            <a:off x="8686800" y="2066544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Governed agent</a:t>
            </a:r>
            <a:endParaRPr lang="en-US" sz="2100" dirty="0"/>
          </a:p>
        </p:txBody>
      </p:sp>
      <p:sp>
        <p:nvSpPr>
          <p:cNvPr id="20" name="Text 16"/>
          <p:cNvSpPr/>
          <p:nvPr/>
        </p:nvSpPr>
        <p:spPr>
          <a:xfrm>
            <a:off x="8686800" y="2560320"/>
            <a:ext cx="2880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100" dirty="0">
                <a:solidFill>
                  <a:srgbClr val="0E5A5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Live · audited · cost-bounded</a:t>
            </a:r>
            <a:endParaRPr lang="en-US" sz="1100" dirty="0"/>
          </a:p>
        </p:txBody>
      </p:sp>
      <p:sp>
        <p:nvSpPr>
          <p:cNvPr id="21" name="Shape 17"/>
          <p:cNvSpPr/>
          <p:nvPr/>
        </p:nvSpPr>
        <p:spPr>
          <a:xfrm>
            <a:off x="548640" y="3520440"/>
            <a:ext cx="11091672" cy="2148840"/>
          </a:xfrm>
          <a:prstGeom prst="roundRect">
            <a:avLst>
              <a:gd name="adj" fmla="val 3404"/>
            </a:avLst>
          </a:prstGeom>
          <a:solidFill>
            <a:srgbClr val="E7F4F1"/>
          </a:solidFill>
          <a:ln w="12700">
            <a:solidFill>
              <a:srgbClr val="D3E2D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18"/>
          <p:cNvSpPr/>
          <p:nvPr/>
        </p:nvSpPr>
        <p:spPr>
          <a:xfrm>
            <a:off x="868680" y="374904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EXAMPLE USE CASE</a:t>
            </a:r>
            <a:endParaRPr lang="en-US" sz="1150" dirty="0"/>
          </a:p>
        </p:txBody>
      </p:sp>
      <p:sp>
        <p:nvSpPr>
          <p:cNvPr id="23" name="Text 19"/>
          <p:cNvSpPr/>
          <p:nvPr/>
        </p:nvSpPr>
        <p:spPr>
          <a:xfrm>
            <a:off x="868680" y="4041648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Risk Morning Report Agent</a:t>
            </a:r>
            <a:endParaRPr lang="en-US" sz="2000" dirty="0"/>
          </a:p>
        </p:txBody>
      </p:sp>
      <p:sp>
        <p:nvSpPr>
          <p:cNvPr id="24" name="Text 20"/>
          <p:cNvSpPr/>
          <p:nvPr/>
        </p:nvSpPr>
        <p:spPr>
          <a:xfrm>
            <a:off x="868680" y="4663440"/>
            <a:ext cx="1371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LLM</a:t>
            </a:r>
            <a:endParaRPr lang="en-US" sz="1150" dirty="0"/>
          </a:p>
        </p:txBody>
      </p:sp>
      <p:sp>
        <p:nvSpPr>
          <p:cNvPr id="25" name="Text 21"/>
          <p:cNvSpPr/>
          <p:nvPr/>
        </p:nvSpPr>
        <p:spPr>
          <a:xfrm>
            <a:off x="2240280" y="466344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Your choice</a:t>
            </a:r>
            <a:endParaRPr lang="en-US" sz="1400" dirty="0"/>
          </a:p>
        </p:txBody>
      </p:sp>
      <p:sp>
        <p:nvSpPr>
          <p:cNvPr id="26" name="Text 22"/>
          <p:cNvSpPr/>
          <p:nvPr/>
        </p:nvSpPr>
        <p:spPr>
          <a:xfrm>
            <a:off x="6263640" y="4663440"/>
            <a:ext cx="1371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TOOLS</a:t>
            </a:r>
            <a:endParaRPr lang="en-US" sz="1150" dirty="0"/>
          </a:p>
        </p:txBody>
      </p:sp>
      <p:sp>
        <p:nvSpPr>
          <p:cNvPr id="27" name="Text 23"/>
          <p:cNvSpPr/>
          <p:nvPr/>
        </p:nvSpPr>
        <p:spPr>
          <a:xfrm>
            <a:off x="7635240" y="466344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Bloomberg · Risk DB · Email</a:t>
            </a:r>
            <a:endParaRPr lang="en-US" sz="1400" dirty="0"/>
          </a:p>
        </p:txBody>
      </p:sp>
      <p:sp>
        <p:nvSpPr>
          <p:cNvPr id="28" name="Text 24"/>
          <p:cNvSpPr/>
          <p:nvPr/>
        </p:nvSpPr>
        <p:spPr>
          <a:xfrm>
            <a:off x="868680" y="5120640"/>
            <a:ext cx="1371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MEMORY</a:t>
            </a:r>
            <a:endParaRPr lang="en-US" sz="1150" dirty="0"/>
          </a:p>
        </p:txBody>
      </p:sp>
      <p:sp>
        <p:nvSpPr>
          <p:cNvPr id="29" name="Text 25"/>
          <p:cNvSpPr/>
          <p:nvPr/>
        </p:nvSpPr>
        <p:spPr>
          <a:xfrm>
            <a:off x="2240280" y="512064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Prior reports + thresholds</a:t>
            </a:r>
            <a:endParaRPr lang="en-US" sz="1400" dirty="0"/>
          </a:p>
        </p:txBody>
      </p:sp>
      <p:sp>
        <p:nvSpPr>
          <p:cNvPr id="30" name="Text 26"/>
          <p:cNvSpPr/>
          <p:nvPr/>
        </p:nvSpPr>
        <p:spPr>
          <a:xfrm>
            <a:off x="6263640" y="5120640"/>
            <a:ext cx="1371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OUTPUT</a:t>
            </a:r>
            <a:endParaRPr lang="en-US" sz="1150" dirty="0"/>
          </a:p>
        </p:txBody>
      </p:sp>
      <p:sp>
        <p:nvSpPr>
          <p:cNvPr id="31" name="Text 27"/>
          <p:cNvSpPr/>
          <p:nvPr/>
        </p:nvSpPr>
        <p:spPr>
          <a:xfrm>
            <a:off x="7635240" y="512064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Daily Risk Committee brief</a:t>
            </a:r>
            <a:endParaRPr lang="en-US" sz="1400" dirty="0"/>
          </a:p>
        </p:txBody>
      </p:sp>
      <p:sp>
        <p:nvSpPr>
          <p:cNvPr id="32" name="Text 28"/>
          <p:cNvSpPr/>
          <p:nvPr/>
        </p:nvSpPr>
        <p:spPr>
          <a:xfrm>
            <a:off x="6263640" y="3794760"/>
            <a:ext cx="5120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i="1" dirty="0">
                <a:solidFill>
                  <a:srgbClr val="1E7B34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Governed · Audited · Cost-bounded</a:t>
            </a:r>
            <a:endParaRPr lang="en-US" sz="1150" dirty="0"/>
          </a:p>
        </p:txBody>
      </p:sp>
      <p:sp>
        <p:nvSpPr>
          <p:cNvPr id="33" name="Text 29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IN THE PRODUCT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See it run: live bounds, enforced.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548640" y="1280160"/>
            <a:ext cx="11091672" cy="4709160"/>
          </a:xfrm>
          <a:prstGeom prst="roundRect">
            <a:avLst>
              <a:gd name="adj" fmla="val 971"/>
            </a:avLst>
          </a:prstGeom>
          <a:solidFill>
            <a:srgbClr val="FFFFFF"/>
          </a:solidFill>
          <a:ln w="12700">
            <a:solidFill>
              <a:srgbClr val="E4E4E7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566928" y="1298448"/>
            <a:ext cx="11055096" cy="548640"/>
          </a:xfrm>
          <a:prstGeom prst="rect">
            <a:avLst/>
          </a:prstGeom>
          <a:solidFill>
            <a:srgbClr val="FAFAF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566928" y="1847088"/>
            <a:ext cx="11055096" cy="12802"/>
          </a:xfrm>
          <a:prstGeom prst="rect">
            <a:avLst/>
          </a:prstGeom>
          <a:solidFill>
            <a:srgbClr val="E4E4E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777240" y="1417320"/>
            <a:ext cx="329184" cy="329184"/>
          </a:xfrm>
          <a:prstGeom prst="roundRect">
            <a:avLst>
              <a:gd name="adj" fmla="val 13889"/>
            </a:avLst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77240" y="1417320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1188720" y="1371600"/>
            <a:ext cx="210312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 Controller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2880360" y="1371600"/>
            <a:ext cx="31089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71717A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ACME • Regulated Environment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8275320" y="1435608"/>
            <a:ext cx="1600200" cy="292608"/>
          </a:xfrm>
          <a:prstGeom prst="roundRect">
            <a:avLst>
              <a:gd name="adj" fmla="val 50000"/>
            </a:avLst>
          </a:prstGeom>
          <a:solidFill>
            <a:srgbClr val="D6F5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8275320" y="1435608"/>
            <a:ext cx="1600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kern="0" spc="100" dirty="0">
                <a:solidFill>
                  <a:srgbClr val="15807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COMPLIANCE ACTIVE</a:t>
            </a:r>
            <a:endParaRPr lang="en-US" sz="850" dirty="0"/>
          </a:p>
        </p:txBody>
      </p:sp>
      <p:sp>
        <p:nvSpPr>
          <p:cNvPr id="16" name="Shape 14"/>
          <p:cNvSpPr/>
          <p:nvPr/>
        </p:nvSpPr>
        <p:spPr>
          <a:xfrm>
            <a:off x="9966960" y="1435608"/>
            <a:ext cx="1371600" cy="292608"/>
          </a:xfrm>
          <a:prstGeom prst="roundRect">
            <a:avLst>
              <a:gd name="adj" fmla="val 50000"/>
            </a:avLst>
          </a:prstGeom>
          <a:solidFill>
            <a:srgbClr val="D6F5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9966960" y="1435608"/>
            <a:ext cx="1371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kern="0" spc="100" dirty="0">
                <a:solidFill>
                  <a:srgbClr val="15807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AUDIT TRAIL ON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822960" y="20116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100" dirty="0">
                <a:solidFill>
                  <a:srgbClr val="15807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STEP 03 — EXECUTION &amp; RESULTS</a:t>
            </a:r>
            <a:endParaRPr lang="en-US" sz="950" dirty="0"/>
          </a:p>
        </p:txBody>
      </p:sp>
      <p:sp>
        <p:nvSpPr>
          <p:cNvPr id="19" name="Text 17"/>
          <p:cNvSpPr/>
          <p:nvPr/>
        </p:nvSpPr>
        <p:spPr>
          <a:xfrm>
            <a:off x="822960" y="2286000"/>
            <a:ext cx="4206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RT Results vs. Bounds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4663440" y="2359152"/>
            <a:ext cx="1554480" cy="310896"/>
          </a:xfrm>
          <a:prstGeom prst="roundRect">
            <a:avLst>
              <a:gd name="adj" fmla="val 50000"/>
            </a:avLst>
          </a:prstGeom>
          <a:solidFill>
            <a:srgbClr val="E7F6EE"/>
          </a:solidFill>
          <a:ln w="12700">
            <a:solidFill>
              <a:srgbClr val="BFE0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4663440" y="2359152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E7B3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✓  ALL ENFORCED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914400" y="2788920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TIME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3200400" y="2788920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14332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243s / 300s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914400" y="3090672"/>
            <a:ext cx="5394960" cy="155448"/>
          </a:xfrm>
          <a:prstGeom prst="roundRect">
            <a:avLst>
              <a:gd name="adj" fmla="val 50000"/>
            </a:avLst>
          </a:prstGeom>
          <a:solidFill>
            <a:srgbClr val="E4E4E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914400" y="3090672"/>
            <a:ext cx="4369918" cy="155448"/>
          </a:xfrm>
          <a:prstGeom prst="roundRect">
            <a:avLst>
              <a:gd name="adj" fmla="val 50000"/>
            </a:avLst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914400" y="3447288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COST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3200400" y="3447288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14332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$9.80 / $12.50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914400" y="3749040"/>
            <a:ext cx="5394960" cy="155448"/>
          </a:xfrm>
          <a:prstGeom prst="roundRect">
            <a:avLst>
              <a:gd name="adj" fmla="val 50000"/>
            </a:avLst>
          </a:prstGeom>
          <a:solidFill>
            <a:srgbClr val="E4E4E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Shape 27"/>
          <p:cNvSpPr/>
          <p:nvPr/>
        </p:nvSpPr>
        <p:spPr>
          <a:xfrm>
            <a:off x="914400" y="3749040"/>
            <a:ext cx="4229649" cy="155448"/>
          </a:xfrm>
          <a:prstGeom prst="roundRect">
            <a:avLst>
              <a:gd name="adj" fmla="val 50000"/>
            </a:avLst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914400" y="4105656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TOKENS</a:t>
            </a:r>
            <a:endParaRPr lang="en-US" sz="1000" dirty="0"/>
          </a:p>
        </p:txBody>
      </p:sp>
      <p:sp>
        <p:nvSpPr>
          <p:cNvPr id="31" name="Text 29"/>
          <p:cNvSpPr/>
          <p:nvPr/>
        </p:nvSpPr>
        <p:spPr>
          <a:xfrm>
            <a:off x="3200400" y="4105656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14332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87k / 120k</a:t>
            </a:r>
            <a:endParaRPr lang="en-US" sz="1100" dirty="0"/>
          </a:p>
        </p:txBody>
      </p:sp>
      <p:sp>
        <p:nvSpPr>
          <p:cNvPr id="32" name="Shape 30"/>
          <p:cNvSpPr/>
          <p:nvPr/>
        </p:nvSpPr>
        <p:spPr>
          <a:xfrm>
            <a:off x="914400" y="4407408"/>
            <a:ext cx="5394960" cy="155448"/>
          </a:xfrm>
          <a:prstGeom prst="roundRect">
            <a:avLst>
              <a:gd name="adj" fmla="val 50000"/>
            </a:avLst>
          </a:prstGeom>
          <a:solidFill>
            <a:srgbClr val="E4E4E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914400" y="4407408"/>
            <a:ext cx="3911346" cy="155448"/>
          </a:xfrm>
          <a:prstGeom prst="roundRect">
            <a:avLst>
              <a:gd name="adj" fmla="val 50000"/>
            </a:avLst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914400" y="4764024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ITERATIONS</a:t>
            </a:r>
            <a:endParaRPr lang="en-US" sz="1000" dirty="0"/>
          </a:p>
        </p:txBody>
      </p:sp>
      <p:sp>
        <p:nvSpPr>
          <p:cNvPr id="35" name="Text 33"/>
          <p:cNvSpPr/>
          <p:nvPr/>
        </p:nvSpPr>
        <p:spPr>
          <a:xfrm>
            <a:off x="3200400" y="4764024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14332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11 / 15</a:t>
            </a:r>
            <a:endParaRPr lang="en-US" sz="1100" dirty="0"/>
          </a:p>
        </p:txBody>
      </p:sp>
      <p:sp>
        <p:nvSpPr>
          <p:cNvPr id="36" name="Shape 34"/>
          <p:cNvSpPr/>
          <p:nvPr/>
        </p:nvSpPr>
        <p:spPr>
          <a:xfrm>
            <a:off x="914400" y="5065776"/>
            <a:ext cx="5394960" cy="155448"/>
          </a:xfrm>
          <a:prstGeom prst="roundRect">
            <a:avLst>
              <a:gd name="adj" fmla="val 50000"/>
            </a:avLst>
          </a:prstGeom>
          <a:solidFill>
            <a:srgbClr val="E4E4E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914400" y="5065776"/>
            <a:ext cx="3954506" cy="155448"/>
          </a:xfrm>
          <a:prstGeom prst="roundRect">
            <a:avLst>
              <a:gd name="adj" fmla="val 50000"/>
            </a:avLst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Shape 36"/>
          <p:cNvSpPr/>
          <p:nvPr/>
        </p:nvSpPr>
        <p:spPr>
          <a:xfrm>
            <a:off x="6766560" y="2743200"/>
            <a:ext cx="4663440" cy="868680"/>
          </a:xfrm>
          <a:prstGeom prst="roundRect">
            <a:avLst>
              <a:gd name="adj" fmla="val 6316"/>
            </a:avLst>
          </a:prstGeom>
          <a:solidFill>
            <a:srgbClr val="FAFAFA"/>
          </a:solidFill>
          <a:ln w="12700">
            <a:solidFill>
              <a:srgbClr val="E4E4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8092440" y="2880360"/>
            <a:ext cx="2011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100" dirty="0">
                <a:solidFill>
                  <a:srgbClr val="71717A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ENTROPY</a:t>
            </a:r>
            <a:endParaRPr lang="en-US" sz="950" dirty="0"/>
          </a:p>
        </p:txBody>
      </p:sp>
      <p:sp>
        <p:nvSpPr>
          <p:cNvPr id="40" name="Text 38"/>
          <p:cNvSpPr/>
          <p:nvPr/>
        </p:nvSpPr>
        <p:spPr>
          <a:xfrm>
            <a:off x="8092440" y="3108960"/>
            <a:ext cx="2011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0.87</a:t>
            </a:r>
            <a:endParaRPr lang="en-US" sz="2200" dirty="0"/>
          </a:p>
        </p:txBody>
      </p:sp>
      <p:sp>
        <p:nvSpPr>
          <p:cNvPr id="43" name="Shape 41"/>
          <p:cNvSpPr/>
          <p:nvPr/>
        </p:nvSpPr>
        <p:spPr>
          <a:xfrm>
            <a:off x="6766560" y="3703320"/>
            <a:ext cx="4663440" cy="658368"/>
          </a:xfrm>
          <a:prstGeom prst="roundRect">
            <a:avLst>
              <a:gd name="adj" fmla="val 8333"/>
            </a:avLst>
          </a:prstGeom>
          <a:solidFill>
            <a:srgbClr val="E7F6EE"/>
          </a:solidFill>
          <a:ln w="12700">
            <a:solidFill>
              <a:srgbClr val="BFE0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4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0880" y="3867912"/>
            <a:ext cx="329184" cy="329184"/>
          </a:xfrm>
          <a:prstGeom prst="rect">
            <a:avLst/>
          </a:prstGeom>
        </p:spPr>
      </p:pic>
      <p:sp>
        <p:nvSpPr>
          <p:cNvPr id="45" name="Text 42"/>
          <p:cNvSpPr/>
          <p:nvPr/>
        </p:nvSpPr>
        <p:spPr>
          <a:xfrm>
            <a:off x="7498080" y="3703320"/>
            <a:ext cx="37490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Cryptographic tracing  </a:t>
            </a:r>
            <a:r>
              <a:rPr lang="en-US" sz="1250" b="1" dirty="0">
                <a:solidFill>
                  <a:srgbClr val="1E7B34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Verified</a:t>
            </a:r>
            <a:endParaRPr lang="en-US" sz="1250" dirty="0"/>
          </a:p>
        </p:txBody>
      </p:sp>
      <p:sp>
        <p:nvSpPr>
          <p:cNvPr id="46" name="Shape 43"/>
          <p:cNvSpPr/>
          <p:nvPr/>
        </p:nvSpPr>
        <p:spPr>
          <a:xfrm>
            <a:off x="6766560" y="4453128"/>
            <a:ext cx="4663440" cy="694944"/>
          </a:xfrm>
          <a:prstGeom prst="roundRect">
            <a:avLst>
              <a:gd name="adj" fmla="val 7895"/>
            </a:avLst>
          </a:prstGeom>
          <a:solidFill>
            <a:srgbClr val="FAFAFA"/>
          </a:solidFill>
          <a:ln w="12700">
            <a:solidFill>
              <a:srgbClr val="E4E4E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7" name="Text 44"/>
          <p:cNvSpPr/>
          <p:nvPr/>
        </p:nvSpPr>
        <p:spPr>
          <a:xfrm>
            <a:off x="7040880" y="4544568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100" dirty="0">
                <a:solidFill>
                  <a:srgbClr val="71717A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MODEL / COST COMPARISON</a:t>
            </a:r>
            <a:endParaRPr lang="en-US" sz="900" dirty="0"/>
          </a:p>
        </p:txBody>
      </p:sp>
      <p:sp>
        <p:nvSpPr>
          <p:cNvPr id="48" name="Text 45"/>
          <p:cNvSpPr/>
          <p:nvPr/>
        </p:nvSpPr>
        <p:spPr>
          <a:xfrm>
            <a:off x="7040880" y="4773168"/>
            <a:ext cx="41148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Claude 3.7</a:t>
            </a:r>
            <a:r>
              <a:rPr lang="en-US" sz="125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  ·  lowest cost</a:t>
            </a:r>
            <a:endParaRPr lang="en-US" sz="1250" dirty="0"/>
          </a:p>
        </p:txBody>
      </p:sp>
      <p:sp>
        <p:nvSpPr>
          <p:cNvPr id="49" name="Text 46"/>
          <p:cNvSpPr/>
          <p:nvPr/>
        </p:nvSpPr>
        <p:spPr>
          <a:xfrm>
            <a:off x="548640" y="6053328"/>
            <a:ext cx="11064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actual M Controller run screen — every bound measured against your limits, live, and signed into the audit chain.</a:t>
            </a:r>
            <a:endParaRPr lang="en-US" sz="1150" dirty="0"/>
          </a:p>
        </p:txBody>
      </p:sp>
      <p:sp>
        <p:nvSpPr>
          <p:cNvPr id="50" name="Text 47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Octrol M — M Controller · Execution &amp; Results   · 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NOW · THE URGENCY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Autonomy removes the control that was governing it.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548640" y="1417320"/>
            <a:ext cx="3566160" cy="3703320"/>
          </a:xfrm>
          <a:prstGeom prst="roundRect">
            <a:avLst>
              <a:gd name="adj" fmla="val 2308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868680" y="1783080"/>
            <a:ext cx="868680" cy="868680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848" y="1984248"/>
            <a:ext cx="475488" cy="47548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8680" y="283464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Copilots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868680" y="3355848"/>
            <a:ext cx="29718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person reads every output. The control is a human being — reliable, but it doesn’t scale.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868680" y="4663440"/>
            <a:ext cx="2971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CONTROL IS A HUMAN BEING</a:t>
            </a:r>
            <a:endParaRPr lang="en-US" sz="1000" dirty="0"/>
          </a:p>
        </p:txBody>
      </p:sp>
      <p:sp>
        <p:nvSpPr>
          <p:cNvPr id="13" name="Shape 10"/>
          <p:cNvSpPr/>
          <p:nvPr/>
        </p:nvSpPr>
        <p:spPr>
          <a:xfrm>
            <a:off x="4297680" y="1417320"/>
            <a:ext cx="3566160" cy="3703320"/>
          </a:xfrm>
          <a:prstGeom prst="roundRect">
            <a:avLst>
              <a:gd name="adj" fmla="val 2308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1"/>
          <p:cNvSpPr/>
          <p:nvPr/>
        </p:nvSpPr>
        <p:spPr>
          <a:xfrm>
            <a:off x="4617720" y="1783080"/>
            <a:ext cx="868680" cy="868680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8888" y="1984248"/>
            <a:ext cx="475488" cy="475488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617720" y="283464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Agents that act</a:t>
            </a:r>
            <a:endParaRPr lang="en-US" sz="1800" dirty="0"/>
          </a:p>
        </p:txBody>
      </p:sp>
      <p:sp>
        <p:nvSpPr>
          <p:cNvPr id="17" name="Text 13"/>
          <p:cNvSpPr/>
          <p:nvPr/>
        </p:nvSpPr>
        <p:spPr>
          <a:xfrm>
            <a:off x="4617720" y="3355848"/>
            <a:ext cx="29718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human reads a summary, not the raw output. The control is already thinning.</a:t>
            </a:r>
            <a:endParaRPr lang="en-US" sz="1250" dirty="0"/>
          </a:p>
        </p:txBody>
      </p:sp>
      <p:sp>
        <p:nvSpPr>
          <p:cNvPr id="18" name="Text 14"/>
          <p:cNvSpPr/>
          <p:nvPr/>
        </p:nvSpPr>
        <p:spPr>
          <a:xfrm>
            <a:off x="4617720" y="4663440"/>
            <a:ext cx="2971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CONTROL IS THINNING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8046720" y="1417320"/>
            <a:ext cx="3566160" cy="3703320"/>
          </a:xfrm>
          <a:prstGeom prst="roundRect">
            <a:avLst>
              <a:gd name="adj" fmla="val 2308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6"/>
          <p:cNvSpPr/>
          <p:nvPr/>
        </p:nvSpPr>
        <p:spPr>
          <a:xfrm>
            <a:off x="8366760" y="1783080"/>
            <a:ext cx="868680" cy="868680"/>
          </a:xfrm>
          <a:prstGeom prst="ellipse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67928" y="1984248"/>
            <a:ext cx="475488" cy="475488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8366760" y="283464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Volume</a:t>
            </a:r>
            <a:endParaRPr lang="en-US" sz="1800" dirty="0"/>
          </a:p>
        </p:txBody>
      </p:sp>
      <p:sp>
        <p:nvSpPr>
          <p:cNvPr id="23" name="Text 18"/>
          <p:cNvSpPr/>
          <p:nvPr/>
        </p:nvSpPr>
        <p:spPr>
          <a:xfrm>
            <a:off x="8366760" y="3355848"/>
            <a:ext cx="29718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Thousands of runs a day. Review becomes sampling — and sampling is not governance.</a:t>
            </a:r>
            <a:endParaRPr lang="en-US" sz="1250" dirty="0"/>
          </a:p>
        </p:txBody>
      </p:sp>
      <p:sp>
        <p:nvSpPr>
          <p:cNvPr id="24" name="Text 19"/>
          <p:cNvSpPr/>
          <p:nvPr/>
        </p:nvSpPr>
        <p:spPr>
          <a:xfrm>
            <a:off x="8366760" y="4663440"/>
            <a:ext cx="2971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THERE IS NO HUMAN IN THE LOOP</a:t>
            </a:r>
            <a:endParaRPr lang="en-US" sz="1000" dirty="0"/>
          </a:p>
        </p:txBody>
      </p:sp>
      <p:sp>
        <p:nvSpPr>
          <p:cNvPr id="25" name="Text 20"/>
          <p:cNvSpPr/>
          <p:nvPr/>
        </p:nvSpPr>
        <p:spPr>
          <a:xfrm>
            <a:off x="548640" y="5303520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300" i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So the control has to move into the system — not because people are unreliable, but because nobody reads the four-thousandth run of the day. The obligations already assume you did: EU AI Act, FCA and SEC expectations are enforced, not advised.</a:t>
            </a:r>
            <a:endParaRPr lang="en-US" sz="1300" dirty="0"/>
          </a:p>
        </p:txBody>
      </p:sp>
      <p:sp>
        <p:nvSpPr>
          <p:cNvPr id="26" name="Text 21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TEAM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Built by people who've done this before.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548640" y="1371600"/>
            <a:ext cx="5440680" cy="1783080"/>
          </a:xfrm>
          <a:prstGeom prst="roundRect">
            <a:avLst>
              <a:gd name="adj" fmla="val 3590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8" name="Founder Photo Ed" descr="E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1663140"/>
            <a:ext cx="1200000" cy="1200000"/>
          </a:xfrm>
          <a:prstGeom prst="roundRect">
            <a:avLst>
              <a:gd name="adj" fmla="val 6000"/>
            </a:avLst>
          </a:prstGeom>
          <a:ln w="12700" cmpd="sng">
            <a:solidFill>
              <a:srgbClr val="A6E7DA"/>
            </a:solidFill>
          </a:ln>
        </p:spPr>
      </p:pic>
      <p:sp>
        <p:nvSpPr>
          <p:cNvPr id="10" name="Text 7"/>
          <p:cNvSpPr/>
          <p:nvPr/>
        </p:nvSpPr>
        <p:spPr>
          <a:xfrm>
            <a:off x="2297280" y="1645920"/>
            <a:ext cx="3480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Ed Simmons</a:t>
            </a:r>
            <a:endParaRPr lang="en-US" sz="1650" dirty="0"/>
          </a:p>
        </p:txBody>
      </p:sp>
      <p:sp>
        <p:nvSpPr>
          <p:cNvPr id="11" name="Text 8"/>
          <p:cNvSpPr/>
          <p:nvPr/>
        </p:nvSpPr>
        <p:spPr>
          <a:xfrm>
            <a:off x="2297280" y="2103120"/>
            <a:ext cx="34800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4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Co-Founder</a:t>
            </a:r>
            <a:endParaRPr lang="en-US" sz="1200" dirty="0"/>
          </a:p>
          <a:p>
            <a:pPr marL="0" indent="0">
              <a:lnSpc>
                <a:spcPct val="114000"/>
              </a:lnSpc>
              <a:buNone/>
            </a:pPr>
            <a:r>
              <a:rPr lang="en-US" sz="1100" dirty="0">
                <a:hlinkClick r:id="rId4"/>
              </a:rPr>
              <a:t>linkedin.com/in/simmonsed</a:t>
            </a:r>
            <a:endParaRPr lang="en-US" sz="1100" dirty="0"/>
          </a:p>
        </p:txBody>
      </p:sp>
      <p:sp>
        <p:nvSpPr>
          <p:cNvPr id="12" name="Shape 9"/>
          <p:cNvSpPr/>
          <p:nvPr/>
        </p:nvSpPr>
        <p:spPr>
          <a:xfrm>
            <a:off x="6309360" y="1371600"/>
            <a:ext cx="5440680" cy="1783080"/>
          </a:xfrm>
          <a:prstGeom prst="roundRect">
            <a:avLst>
              <a:gd name="adj" fmla="val 3590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3" name="Founder Photo Melvyn" descr="Melvyn"/>
          <p:cNvPicPr>
            <a:picLocks noChangeAspect="1"/>
          </p:cNvPicPr>
          <p:nvPr/>
        </p:nvPicPr>
        <p:blipFill>
          <a:blip r:embed="rId5"/>
          <a:srcRect t="3800" b="18450"/>
          <a:stretch>
            <a:fillRect/>
          </a:stretch>
        </p:blipFill>
        <p:spPr>
          <a:xfrm>
            <a:off x="6629400" y="1663140"/>
            <a:ext cx="1200000" cy="1200000"/>
          </a:xfrm>
          <a:prstGeom prst="roundRect">
            <a:avLst>
              <a:gd name="adj" fmla="val 6000"/>
            </a:avLst>
          </a:prstGeom>
          <a:ln w="12700" cmpd="sng">
            <a:solidFill>
              <a:srgbClr val="A6E7DA"/>
            </a:solidFill>
          </a:ln>
        </p:spPr>
      </p:pic>
      <p:sp>
        <p:nvSpPr>
          <p:cNvPr id="15" name="Text 11"/>
          <p:cNvSpPr/>
          <p:nvPr/>
        </p:nvSpPr>
        <p:spPr>
          <a:xfrm>
            <a:off x="8058000" y="1645920"/>
            <a:ext cx="3480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Melvyn White</a:t>
            </a:r>
            <a:endParaRPr lang="en-US" sz="1650" dirty="0"/>
          </a:p>
        </p:txBody>
      </p:sp>
      <p:sp>
        <p:nvSpPr>
          <p:cNvPr id="16" name="Text 12"/>
          <p:cNvSpPr/>
          <p:nvPr/>
        </p:nvSpPr>
        <p:spPr>
          <a:xfrm>
            <a:off x="8058000" y="2103120"/>
            <a:ext cx="34800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4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Co-Founder</a:t>
            </a:r>
            <a:endParaRPr lang="en-US" sz="1200" dirty="0"/>
          </a:p>
          <a:p>
            <a:pPr marL="0" indent="0">
              <a:lnSpc>
                <a:spcPct val="114000"/>
              </a:lnSpc>
              <a:buNone/>
            </a:pPr>
            <a:r>
              <a:rPr lang="en-US" sz="1100" dirty="0">
                <a:hlinkClick r:id="rId6"/>
              </a:rPr>
              <a:t>linkedin.com/in/melvyn-white-44450011</a:t>
            </a:r>
            <a:endParaRPr lang="en-US" sz="1100" dirty="0"/>
          </a:p>
        </p:txBody>
      </p:sp>
      <p:sp>
        <p:nvSpPr>
          <p:cNvPr id="27" name="Text 21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 ·  Enterprise AI Governance  ·  Confidential</a:t>
            </a:r>
            <a:endParaRPr lang="en-US" sz="8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4F8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32688"/>
          </a:xfrm>
          <a:prstGeom prst="rect">
            <a:avLst/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932688"/>
            <a:ext cx="12191695" cy="54864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548640" y="17373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WHY OCTROL M · ROADMAP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548640" y="420624"/>
            <a:ext cx="10332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What’s live, and what’s next.</a:t>
            </a:r>
            <a:endParaRPr lang="en-US" sz="2300" dirty="0"/>
          </a:p>
        </p:txBody>
      </p:sp>
      <p:pic>
        <p:nvPicPr>
          <p:cNvPr id="6" name="Octrol Icon" descr="Octr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955" y="196596"/>
            <a:ext cx="251100" cy="228600"/>
          </a:xfrm>
          <a:prstGeom prst="rect">
            <a:avLst/>
          </a:prstGeom>
        </p:spPr>
      </p:pic>
      <p:sp>
        <p:nvSpPr>
          <p:cNvPr id="7" name="Shape 5"/>
          <p:cNvSpPr/>
          <p:nvPr/>
        </p:nvSpPr>
        <p:spPr>
          <a:xfrm>
            <a:off x="548640" y="1417320"/>
            <a:ext cx="2651760" cy="39776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841248" y="1709928"/>
            <a:ext cx="1051560" cy="384048"/>
          </a:xfrm>
          <a:prstGeom prst="roundRect">
            <a:avLst>
              <a:gd name="adj" fmla="val 14286"/>
            </a:avLst>
          </a:prstGeom>
          <a:solidFill>
            <a:srgbClr val="1E7B3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841248" y="1709928"/>
            <a:ext cx="1051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LIVE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841248" y="2286000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 Control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841248" y="2862072"/>
            <a:ext cx="2084832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6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governance control plane. Deploy into your AWS VPC and start governing agents today.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41248" y="4663440"/>
            <a:ext cx="208483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i="1" dirty="0">
                <a:solidFill>
                  <a:srgbClr val="1E7B34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Full UI — available now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3374136" y="1417320"/>
            <a:ext cx="2651760" cy="39776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3666744" y="1709928"/>
            <a:ext cx="1051560" cy="384048"/>
          </a:xfrm>
          <a:prstGeom prst="roundRect">
            <a:avLst>
              <a:gd name="adj" fmla="val 14286"/>
            </a:avLst>
          </a:prstGeom>
          <a:solidFill>
            <a:srgbClr val="1E7B3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3666744" y="1709928"/>
            <a:ext cx="1051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LIVE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3666744" y="2286000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 Policy</a:t>
            </a:r>
            <a:endParaRPr lang="en-US" sz="1900" dirty="0"/>
          </a:p>
        </p:txBody>
      </p:sp>
      <p:sp>
        <p:nvSpPr>
          <p:cNvPr id="17" name="Text 15"/>
          <p:cNvSpPr/>
          <p:nvPr/>
        </p:nvSpPr>
        <p:spPr>
          <a:xfrm>
            <a:off x="3666744" y="2862072"/>
            <a:ext cx="2084832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6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Rules engine fully operational. Write policy in YAML today.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3666744" y="4663440"/>
            <a:ext cx="208483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i="1" dirty="0">
                <a:solidFill>
                  <a:srgbClr val="1E7B34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Visual editor in 2 weeks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6199632" y="1417320"/>
            <a:ext cx="2651760" cy="39776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6492240" y="1709928"/>
            <a:ext cx="1051560" cy="384048"/>
          </a:xfrm>
          <a:prstGeom prst="roundRect">
            <a:avLst>
              <a:gd name="adj" fmla="val 14286"/>
            </a:avLst>
          </a:prstGeom>
          <a:solidFill>
            <a:srgbClr val="1580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6492240" y="1709928"/>
            <a:ext cx="1051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READY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6492240" y="2286000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 Observatory</a:t>
            </a:r>
            <a:endParaRPr lang="en-US" sz="1900" dirty="0"/>
          </a:p>
        </p:txBody>
      </p:sp>
      <p:sp>
        <p:nvSpPr>
          <p:cNvPr id="23" name="Text 21"/>
          <p:cNvSpPr/>
          <p:nvPr/>
        </p:nvSpPr>
        <p:spPr>
          <a:xfrm>
            <a:off x="6492240" y="2862072"/>
            <a:ext cx="2084832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6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Connects to Splunk, Datadog and the observability stack you already run.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6492240" y="4663440"/>
            <a:ext cx="208483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i="1" dirty="0">
                <a:solidFill>
                  <a:srgbClr val="15807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Inside your existing stack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9025128" y="1417320"/>
            <a:ext cx="2651760" cy="3977640"/>
          </a:xfrm>
          <a:prstGeom prst="roundRect">
            <a:avLst>
              <a:gd name="adj" fmla="val 3103"/>
            </a:avLst>
          </a:prstGeom>
          <a:solidFill>
            <a:srgbClr val="FFFFFF"/>
          </a:solidFill>
          <a:ln w="12700">
            <a:solidFill>
              <a:srgbClr val="D3E2DD"/>
            </a:solidFill>
            <a:prstDash val="solid"/>
          </a:ln>
          <a:effectLst>
            <a:outerShdw blurRad="88900" dist="38100" dir="5400000" algn="bl" rotWithShape="0">
              <a:srgbClr val="A9BEB7">
                <a:alpha val="26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9317736" y="1709928"/>
            <a:ext cx="1051560" cy="384048"/>
          </a:xfrm>
          <a:prstGeom prst="roundRect">
            <a:avLst>
              <a:gd name="adj" fmla="val 14286"/>
            </a:avLst>
          </a:prstGeom>
          <a:solidFill>
            <a:srgbClr val="E08A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9317736" y="1709928"/>
            <a:ext cx="1051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SOON</a:t>
            </a:r>
            <a:endParaRPr lang="en-US" sz="1050" dirty="0"/>
          </a:p>
        </p:txBody>
      </p:sp>
      <p:sp>
        <p:nvSpPr>
          <p:cNvPr id="28" name="Text 26"/>
          <p:cNvSpPr/>
          <p:nvPr/>
        </p:nvSpPr>
        <p:spPr>
          <a:xfrm>
            <a:off x="9317736" y="2286000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4332E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 Lab</a:t>
            </a:r>
            <a:endParaRPr lang="en-US" sz="1900" dirty="0"/>
          </a:p>
        </p:txBody>
      </p:sp>
      <p:sp>
        <p:nvSpPr>
          <p:cNvPr id="29" name="Text 27"/>
          <p:cNvSpPr/>
          <p:nvPr/>
        </p:nvSpPr>
        <p:spPr>
          <a:xfrm>
            <a:off x="9317736" y="2862072"/>
            <a:ext cx="2084832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6000"/>
              </a:lnSpc>
              <a:buNone/>
            </a:pPr>
            <a:r>
              <a:rPr lang="en-US" sz="1200" dirty="0">
                <a:solidFill>
                  <a:srgbClr val="5C6F69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Safe simulation and experimentation — run what-if scenarios before going live.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9317736" y="4663440"/>
            <a:ext cx="208483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i="1" dirty="0">
                <a:solidFill>
                  <a:srgbClr val="E08A3C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Coming soon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548640" y="6473952"/>
            <a:ext cx="11064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FA49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Octrol M · Enterprise AI Governance · ed@octrol.com · octrol.com</a:t>
            </a:r>
            <a:endParaRPr lang="en-US" sz="8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580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2FB79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8503920" y="914400"/>
            <a:ext cx="3657600" cy="548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0" b="1" dirty="0">
                <a:solidFill>
                  <a:srgbClr val="2E8577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</a:t>
            </a:r>
            <a:endParaRPr lang="en-US" sz="34000" dirty="0"/>
          </a:p>
        </p:txBody>
      </p:sp>
      <p:sp>
        <p:nvSpPr>
          <p:cNvPr id="4" name="Text 2"/>
          <p:cNvSpPr/>
          <p:nvPr/>
        </p:nvSpPr>
        <p:spPr>
          <a:xfrm>
            <a:off x="868680" y="109728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THE ASK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822960" y="1508760"/>
            <a:ext cx="10058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Start with 30 days.</a:t>
            </a:r>
            <a:endParaRPr lang="en-US" sz="5400" dirty="0"/>
          </a:p>
        </p:txBody>
      </p:sp>
      <p:sp>
        <p:nvSpPr>
          <p:cNvPr id="6" name="Text 4"/>
          <p:cNvSpPr/>
          <p:nvPr/>
        </p:nvSpPr>
        <p:spPr>
          <a:xfrm>
            <a:off x="868680" y="2743200"/>
            <a:ext cx="9601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i="1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We deploy into your cloud account or in your data </a:t>
            </a:r>
            <a:r>
              <a:rPr lang="en-US" sz="1900" i="1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center. You </a:t>
            </a:r>
            <a:r>
              <a:rPr lang="en-US" sz="1900" i="1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govern your agents. You decide.</a:t>
            </a:r>
            <a:endParaRPr lang="en-US" sz="19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112" y="3794760"/>
            <a:ext cx="384048" cy="38404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463040" y="3767328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EAF6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SHA-256 hash-chained audit — tamper-evident</a:t>
            </a:r>
            <a:endParaRPr lang="en-US" sz="15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112" y="4453128"/>
            <a:ext cx="384048" cy="38404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63040" y="4425696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EAF6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Deterministic pre-call bound enforcement</a:t>
            </a:r>
            <a:endParaRPr lang="en-US" sz="15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112" y="5111496"/>
            <a:ext cx="384048" cy="38404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463040" y="5084064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EAF6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On-premises — your data never leaves your VPC</a:t>
            </a:r>
            <a:endParaRPr lang="en-US" sz="1500" dirty="0"/>
          </a:p>
        </p:txBody>
      </p:sp>
      <p:sp>
        <p:nvSpPr>
          <p:cNvPr id="13" name="Shape 8"/>
          <p:cNvSpPr/>
          <p:nvPr/>
        </p:nvSpPr>
        <p:spPr>
          <a:xfrm>
            <a:off x="868680" y="5989320"/>
            <a:ext cx="4572000" cy="18288"/>
          </a:xfrm>
          <a:prstGeom prst="rect">
            <a:avLst/>
          </a:prstGeom>
          <a:solidFill>
            <a:srgbClr val="4E9A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9"/>
          <p:cNvSpPr/>
          <p:nvPr/>
        </p:nvSpPr>
        <p:spPr>
          <a:xfrm>
            <a:off x="868680" y="612648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ed@octrol.com</a:t>
            </a:r>
            <a:r>
              <a:rPr lang="en-US" sz="1400" dirty="0">
                <a:solidFill>
                  <a:srgbClr val="A6E7D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        octrol.com</a:t>
            </a:r>
            <a:endParaRPr lang="en-US" sz="1400" dirty="0"/>
          </a:p>
        </p:txBody>
      </p:sp>
      <p:pic>
        <p:nvPicPr>
          <p:cNvPr id="15" name="Octrol Full Logo" descr="Octrol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43055" y="200000"/>
            <a:ext cx="480480" cy="600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1673</Words>
  <Application>Microsoft Macintosh PowerPoint</Application>
  <PresentationFormat>Widescreen</PresentationFormat>
  <Paragraphs>237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Courier New</vt:lpstr>
      <vt:lpstr>Poppins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Octrol M — Enterprise AI Governance</dc:title>
  <dc:subject>PptxGenJS Presentation</dc:subject>
  <dc:creator>Octrol</dc:creator>
  <cp:lastModifiedBy>ed simmons</cp:lastModifiedBy>
  <cp:revision>3</cp:revision>
  <dcterms:created xsi:type="dcterms:W3CDTF">2026-07-28T20:48:10Z</dcterms:created>
  <dcterms:modified xsi:type="dcterms:W3CDTF">2026-08-23T18:39:12Z</dcterms:modified>
</cp:coreProperties>
</file>